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7"/>
  </p:notesMasterIdLst>
  <p:handoutMasterIdLst>
    <p:handoutMasterId r:id="rId28"/>
  </p:handoutMasterIdLst>
  <p:sldIdLst>
    <p:sldId id="324" r:id="rId2"/>
    <p:sldId id="302" r:id="rId3"/>
    <p:sldId id="310" r:id="rId4"/>
    <p:sldId id="288" r:id="rId5"/>
    <p:sldId id="312" r:id="rId6"/>
    <p:sldId id="304" r:id="rId7"/>
    <p:sldId id="305" r:id="rId8"/>
    <p:sldId id="306" r:id="rId9"/>
    <p:sldId id="307" r:id="rId10"/>
    <p:sldId id="308" r:id="rId11"/>
    <p:sldId id="300" r:id="rId12"/>
    <p:sldId id="314" r:id="rId13"/>
    <p:sldId id="289" r:id="rId14"/>
    <p:sldId id="280" r:id="rId15"/>
    <p:sldId id="297" r:id="rId16"/>
    <p:sldId id="315" r:id="rId17"/>
    <p:sldId id="318" r:id="rId18"/>
    <p:sldId id="319" r:id="rId19"/>
    <p:sldId id="320" r:id="rId20"/>
    <p:sldId id="321" r:id="rId21"/>
    <p:sldId id="322" r:id="rId22"/>
    <p:sldId id="317" r:id="rId23"/>
    <p:sldId id="283" r:id="rId24"/>
    <p:sldId id="296" r:id="rId25"/>
    <p:sldId id="301" r:id="rId2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9900"/>
    <a:srgbClr val="97F9FB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615" autoAdjust="0"/>
    <p:restoredTop sz="85995" autoAdjust="0"/>
  </p:normalViewPr>
  <p:slideViewPr>
    <p:cSldViewPr>
      <p:cViewPr varScale="1">
        <p:scale>
          <a:sx n="95" d="100"/>
          <a:sy n="95" d="100"/>
        </p:scale>
        <p:origin x="-9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48283648"/>
        <c:axId val="48285184"/>
        <c:axId val="0"/>
      </c:bar3DChart>
      <c:catAx>
        <c:axId val="48283648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8285184"/>
        <c:crosses val="autoZero"/>
        <c:auto val="1"/>
        <c:lblAlgn val="ctr"/>
        <c:lblOffset val="100"/>
        <c:tickMarkSkip val="1"/>
      </c:catAx>
      <c:valAx>
        <c:axId val="48285184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8283648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85"/>
          <c:y val="0.42060086239220207"/>
          <c:w val="9.8360531020578956E-2"/>
          <c:h val="0.16094441319835073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2304250559284116E-2"/>
          <c:y val="1.9713261648745605E-2"/>
          <c:w val="0.97762863534675915"/>
          <c:h val="0.96415770609319362"/>
        </c:manualLayout>
      </c:layout>
      <c:barChart>
        <c:barDir val="col"/>
        <c:grouping val="clustered"/>
        <c:dLbls/>
        <c:axId val="186608256"/>
        <c:axId val="185744384"/>
      </c:barChart>
      <c:catAx>
        <c:axId val="186608256"/>
        <c:scaling>
          <c:orientation val="minMax"/>
        </c:scaling>
        <c:axPos val="b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85744384"/>
        <c:crosses val="autoZero"/>
        <c:auto val="1"/>
        <c:lblAlgn val="ctr"/>
        <c:lblOffset val="100"/>
        <c:tickMarkSkip val="1"/>
      </c:catAx>
      <c:valAx>
        <c:axId val="185744384"/>
        <c:scaling>
          <c:orientation val="minMax"/>
        </c:scaling>
        <c:axPos val="l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86608256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2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48243072"/>
        <c:axId val="48244608"/>
        <c:axId val="0"/>
      </c:bar3DChart>
      <c:catAx>
        <c:axId val="48243072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8244608"/>
        <c:crosses val="autoZero"/>
        <c:auto val="1"/>
        <c:lblAlgn val="ctr"/>
        <c:lblOffset val="100"/>
        <c:tickMarkSkip val="1"/>
      </c:catAx>
      <c:valAx>
        <c:axId val="48244608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824307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9"/>
          <c:w val="8.8888993666211211E-2"/>
          <c:h val="0.12200954426151304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497E-2"/>
          <c:y val="8.5974085985730767E-2"/>
          <c:w val="0.48715288713910837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595E-2"/>
                  <c:y val="0.14973013936638238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2664873140857388"/>
                  <c:y val="-0.26579812206572773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ahoma" pitchFamily="34" charset="0"/>
                  </a:defRPr>
                </a:pPr>
                <a:endParaRPr lang="ru-RU"/>
              </a:p>
            </c:txPr>
            <c:showPercent val="1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Sheet1!$B$1:$D$1</c:f>
              <c:strCache>
                <c:ptCount val="3"/>
                <c:pt idx="0">
                  <c:v>налоговые доходы 17,0%</c:v>
                </c:pt>
                <c:pt idx="1">
                  <c:v>неналоговые доходы 1,8%</c:v>
                </c:pt>
                <c:pt idx="2">
                  <c:v> поступления из областного бюджета 81,2%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 formatCode="0.0">
                  <c:v>156945</c:v>
                </c:pt>
                <c:pt idx="1">
                  <c:v>16771.2</c:v>
                </c:pt>
                <c:pt idx="2" formatCode="0.0">
                  <c:v>752083.1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69"/>
          <c:w val="0.44145767716535478"/>
          <c:h val="0.67832982144837639"/>
        </c:manualLayout>
      </c:layout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68315520"/>
        <c:axId val="168317312"/>
        <c:axId val="0"/>
      </c:bar3DChart>
      <c:catAx>
        <c:axId val="168315520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68317312"/>
        <c:crosses val="autoZero"/>
        <c:auto val="1"/>
        <c:lblAlgn val="ctr"/>
        <c:lblOffset val="100"/>
        <c:tickMarkSkip val="1"/>
      </c:catAx>
      <c:valAx>
        <c:axId val="168317312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68315520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52"/>
          <c:y val="0.42060086239220207"/>
          <c:w val="9.8360531020578956E-2"/>
          <c:h val="0.16094441319835062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68328192"/>
        <c:axId val="168346368"/>
        <c:axId val="0"/>
      </c:bar3DChart>
      <c:catAx>
        <c:axId val="168328192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68346368"/>
        <c:crosses val="autoZero"/>
        <c:auto val="1"/>
        <c:lblAlgn val="ctr"/>
        <c:lblOffset val="100"/>
        <c:tickMarkSkip val="1"/>
      </c:catAx>
      <c:valAx>
        <c:axId val="168346368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6832819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57"/>
          <c:w val="8.8888993666211183E-2"/>
          <c:h val="0.12200954426151304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494E-2"/>
          <c:y val="8.5974085985730767E-2"/>
          <c:w val="0.48715288713910837"/>
          <c:h val="0.8233569923477877"/>
        </c:manualLayout>
      </c:layout>
      <c:pieChart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50,2%</a:t>
                    </a:r>
                  </a:p>
                  <a:p>
                    <a:endParaRPr lang="en-US" dirty="0"/>
                  </a:p>
                </c:rich>
              </c:tx>
              <c:dLblPos val="ctr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eparator>
</c:separator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 12,8</c:v>
                </c:pt>
                <c:pt idx="1">
                  <c:v>Субвенции 24,1</c:v>
                </c:pt>
                <c:pt idx="2">
                  <c:v>субсидии 50,2</c:v>
                </c:pt>
                <c:pt idx="3">
                  <c:v>иные межбюджетные трансферты 12,9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0.0">
                  <c:v>96149</c:v>
                </c:pt>
                <c:pt idx="1">
                  <c:v>181129.1</c:v>
                </c:pt>
                <c:pt idx="2" formatCode="0.0">
                  <c:v>377605</c:v>
                </c:pt>
                <c:pt idx="3" formatCode="0.0">
                  <c:v>97200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410531496062993"/>
          <c:y val="0.18239325718088059"/>
          <c:w val="0.29623370516185482"/>
          <c:h val="0.3387335033824998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0912698412698412E-2"/>
          <c:y val="1.2471655328798186E-2"/>
          <c:w val="0.98015873015873012"/>
          <c:h val="0.9773242630385518"/>
        </c:manualLayout>
      </c:layout>
      <c:barChart>
        <c:barDir val="col"/>
        <c:grouping val="clustered"/>
        <c:dLbls/>
        <c:axId val="168723584"/>
        <c:axId val="168725120"/>
      </c:barChart>
      <c:catAx>
        <c:axId val="168723584"/>
        <c:scaling>
          <c:orientation val="minMax"/>
        </c:scaling>
        <c:axPos val="b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68725120"/>
        <c:crosses val="autoZero"/>
        <c:auto val="1"/>
        <c:lblAlgn val="ctr"/>
        <c:lblOffset val="100"/>
        <c:tickMarkSkip val="1"/>
      </c:catAx>
      <c:valAx>
        <c:axId val="168725120"/>
        <c:scaling>
          <c:orientation val="minMax"/>
        </c:scaling>
        <c:axPos val="l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68723584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sideWall>
      <c:spPr>
        <a:noFill/>
        <a:ln w="14153">
          <a:solidFill>
            <a:schemeClr val="tx1"/>
          </a:solidFill>
          <a:prstDash val="solid"/>
        </a:ln>
      </c:spPr>
    </c:sideWall>
    <c:backWall>
      <c:spPr>
        <a:noFill/>
        <a:ln w="14153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229805864784144"/>
          <c:y val="2.7959137760841125E-2"/>
          <c:w val="0.75427697076658529"/>
          <c:h val="0.61558421523840146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4153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9"/>
            <c:spPr>
              <a:solidFill>
                <a:srgbClr val="FF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10"/>
            <c:spPr>
              <a:solidFill>
                <a:srgbClr val="00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Sheet1!$B$2:$Q$2</c:f>
              <c:numCache>
                <c:formatCode>0.00</c:formatCode>
                <c:ptCount val="12"/>
                <c:pt idx="0" formatCode="0.0">
                  <c:v>8.1</c:v>
                </c:pt>
                <c:pt idx="1">
                  <c:v>8.0000000000000016E-2</c:v>
                </c:pt>
                <c:pt idx="2">
                  <c:v>4.0000000000000008E-2</c:v>
                </c:pt>
                <c:pt idx="3" formatCode="0.0">
                  <c:v>15.5</c:v>
                </c:pt>
                <c:pt idx="4" formatCode="0.0">
                  <c:v>26.2</c:v>
                </c:pt>
                <c:pt idx="5">
                  <c:v>4.0000000000000008E-2</c:v>
                </c:pt>
                <c:pt idx="6" formatCode="0.0">
                  <c:v>41.4</c:v>
                </c:pt>
                <c:pt idx="7" formatCode="0.0">
                  <c:v>7.5</c:v>
                </c:pt>
                <c:pt idx="8" formatCode="0.0">
                  <c:v>0.9</c:v>
                </c:pt>
                <c:pt idx="9" formatCode="0.0">
                  <c:v>0.2</c:v>
                </c:pt>
                <c:pt idx="10">
                  <c:v>4.0000000000000008E-2</c:v>
                </c:pt>
                <c:pt idx="11" formatCode="0.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Sheet1!$B$3:$Q$3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Sheet1!$B$4:$Q$4</c:f>
              <c:numCache>
                <c:formatCode>General</c:formatCode>
                <c:ptCount val="12"/>
              </c:numCache>
            </c:numRef>
          </c:val>
        </c:ser>
        <c:dLbls/>
        <c:shape val="box"/>
        <c:axId val="185062144"/>
        <c:axId val="185063680"/>
        <c:axId val="0"/>
      </c:bar3DChart>
      <c:catAx>
        <c:axId val="185062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85063680"/>
        <c:crosses val="autoZero"/>
        <c:auto val="1"/>
        <c:lblAlgn val="ctr"/>
        <c:lblOffset val="100"/>
      </c:catAx>
      <c:valAx>
        <c:axId val="185063680"/>
        <c:scaling>
          <c:orientation val="minMax"/>
        </c:scaling>
        <c:axPos val="l"/>
        <c:majorGridlines/>
        <c:numFmt formatCode="0.0" sourceLinked="1"/>
        <c:tickLblPos val="nextTo"/>
        <c:crossAx val="185062144"/>
        <c:crosses val="autoZero"/>
        <c:crossBetween val="between"/>
      </c:valAx>
    </c:plotArea>
    <c:plotVisOnly val="1"/>
    <c:dispBlanksAs val="zero"/>
  </c:chart>
  <c:spPr>
    <a:noFill/>
    <a:ln>
      <a:noFill/>
    </a:ln>
  </c:spPr>
  <c:txPr>
    <a:bodyPr/>
    <a:lstStyle/>
    <a:p>
      <a:pPr>
        <a:defRPr sz="214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2382794823060894E-3"/>
          <c:y val="0.24287153295027311"/>
          <c:w val="0.41982182628062553"/>
          <c:h val="0.6842105263157896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2002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990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00206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42,3%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7,5%</a:t>
                    </a:r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0,4%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0,3%</a:t>
                    </a:r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425174223911669E-2"/>
                  <c:y val="-0.164017876143860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25,5%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6.5732758620689655E-2"/>
                      <c:h val="4.0540540540540543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2891494705403342E-2"/>
                  <c:y val="3.301588990565369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14,4%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mtClean="0"/>
                      <a:t>8,2%</a:t>
                    </a:r>
                  </a:p>
                  <a:p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mtClean="0"/>
                      <a:t>0,0%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 smtClean="0"/>
                      <a:t>0,2%</a:t>
                    </a:r>
                  </a:p>
                  <a:p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4010">
                <a:noFill/>
              </a:ln>
            </c:spPr>
            <c:txPr>
              <a:bodyPr/>
              <a:lstStyle/>
              <a:p>
                <a:pPr>
                  <a:defRPr sz="13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Sheet1!$B$1:$L$1</c:f>
              <c:strCache>
                <c:ptCount val="11"/>
                <c:pt idx="0">
                  <c:v>Развитие образования,молодежной политики и физической культуры и спорта в МО "Печорский муниципальный округ" на 2024-2026 годы 42,3%</c:v>
                </c:pt>
                <c:pt idx="1">
                  <c:v>Развитие культуры в МО "Печорский муниципальный округ"на 2024-2026 годы 7,5%</c:v>
                </c:pt>
                <c:pt idx="2">
                  <c:v>Содействие экономическому развитию и инвестиционной привлекательности МО "Печорский муниципальный округ" на 2024-2026 годы 0,4%</c:v>
                </c:pt>
                <c:pt idx="3">
                  <c:v>Обеспечение безопасности граждан на территории МО "Печорский муниципальный округ" на 2024-2026 годы 0,3%</c:v>
                </c:pt>
                <c:pt idx="4">
                  <c:v>Комплексное развитие систем коммунальной инфраструктуры и благоустройства МО "Печорский муниципальный округ" на 2024-2026 годы 25,5%</c:v>
                </c:pt>
                <c:pt idx="5">
                  <c:v>Развитие транспортного обслуживания населения на территории МО "Печорский муниципальный округ" на 2024-2026 годы   14,4%</c:v>
                </c:pt>
                <c:pt idx="6">
                  <c:v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МО" Печорский муниципальный округ" на 2024-2026 годы 8,2%</c:v>
                </c:pt>
                <c:pt idx="7">
                  <c:v>Формирование современной городской среды МО "Печорский муниципальный округ" на 2024-2026 годы 0,6%</c:v>
                </c:pt>
                <c:pt idx="8">
                  <c:v>Общественное здоровье населения МО "Печорский муниципальный округ" на 2024-2026 годы   0,0%</c:v>
                </c:pt>
                <c:pt idx="9">
                  <c:v>Комплексное развитие сельских территорий МО "Печорский муниципальный округ" на 2024-2026 годы 0,6%</c:v>
                </c:pt>
                <c:pt idx="10">
                  <c:v>Непрограммные расходы   0,2%</c:v>
                </c:pt>
              </c:strCache>
            </c:strRef>
          </c:cat>
          <c:val>
            <c:numRef>
              <c:f>Sheet1!$B$2:$L$2</c:f>
              <c:numCache>
                <c:formatCode>0.0</c:formatCode>
                <c:ptCount val="11"/>
                <c:pt idx="0">
                  <c:v>391846.3</c:v>
                </c:pt>
                <c:pt idx="1">
                  <c:v>69232.399999999994</c:v>
                </c:pt>
                <c:pt idx="2">
                  <c:v>3228</c:v>
                </c:pt>
                <c:pt idx="3">
                  <c:v>2918.6</c:v>
                </c:pt>
                <c:pt idx="4">
                  <c:v>236351</c:v>
                </c:pt>
                <c:pt idx="5">
                  <c:v>133552.5</c:v>
                </c:pt>
                <c:pt idx="6">
                  <c:v>75509.100000000006</c:v>
                </c:pt>
                <c:pt idx="7">
                  <c:v>5874.4</c:v>
                </c:pt>
                <c:pt idx="8">
                  <c:v>9</c:v>
                </c:pt>
                <c:pt idx="9">
                  <c:v>5723</c:v>
                </c:pt>
                <c:pt idx="10">
                  <c:v>1555</c:v>
                </c:pt>
              </c:numCache>
            </c:numRef>
          </c:val>
        </c:ser>
        <c:dLbls/>
        <c:firstSliceAng val="0"/>
      </c:pie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48998257760883351"/>
          <c:y val="2.7373554657019235E-2"/>
          <c:w val="0.46839080459770122"/>
          <c:h val="0.94635809037383856"/>
        </c:manualLayout>
      </c:layout>
      <c:txPr>
        <a:bodyPr/>
        <a:lstStyle/>
        <a:p>
          <a:pPr>
            <a:defRPr sz="900" b="1" i="0" baseline="0"/>
          </a:pPr>
          <a:endParaRPr lang="ru-RU"/>
        </a:p>
      </c:txPr>
    </c:legend>
    <c:plotVisOnly val="1"/>
    <c:dispBlanksAs val="zero"/>
  </c:chart>
  <c:spPr>
    <a:gradFill>
      <a:gsLst>
        <a:gs pos="0">
          <a:schemeClr val="bg2"/>
        </a:gs>
        <a:gs pos="50000">
          <a:schemeClr val="bg1"/>
        </a:gs>
        <a:gs pos="100000">
          <a:schemeClr val="bg2"/>
        </a:gs>
      </a:gsLst>
      <a:lin ang="5400000" scaled="1"/>
    </a:gradFill>
    <a:ln>
      <a:noFill/>
    </a:ln>
  </c:spPr>
  <c:txPr>
    <a:bodyPr/>
    <a:lstStyle/>
    <a:p>
      <a:pPr>
        <a:defRPr sz="132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0.95975</cdr:x>
      <cdr:y>0.41325</cdr:y>
    </cdr:from>
    <cdr:to>
      <cdr:x>0.98525</cdr:x>
      <cdr:y>0.49125</cdr:y>
    </cdr:to>
    <cdr:sp macro="" textlink="">
      <cdr:nvSpPr>
        <cdr:cNvPr id="194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4752" y="3471734"/>
          <a:ext cx="244830" cy="655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98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98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B1AB2A-21F5-4EE9-82E3-4C0578E23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866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98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11295F-E8E6-42D3-A201-CF5610EC350C}" type="datetimeFigureOut">
              <a:rPr lang="ru-RU"/>
              <a:pPr>
                <a:defRPr/>
              </a:pPr>
              <a:t>15.07.2024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10"/>
            <a:ext cx="5438140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98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7DF3D6-A56B-409F-8266-77A0DC12D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3760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78925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591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52F1F-E6A3-441E-8BF3-056C105A7099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7672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57287-F7C6-4357-A5A1-C897D116344B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269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7DF3D6-A56B-409F-8266-77A0DC12DA3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354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2E719-6A0F-4126-8434-90CF4962FBD6}" type="slidenum">
              <a:rPr lang="ru-RU" smtClean="0"/>
              <a:pPr/>
              <a:t>24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02726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519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519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8071-0F8D-40F3-82E7-98823CE8F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9A65-F5EA-434A-8165-9646EACDB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B0F7-66D7-4839-9711-B2C79A5C8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8A1A-4D0A-4B0C-B264-779F895C9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7B7D-D650-4A68-A112-2E4569E53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D49A-E351-4C32-BD4A-922C5C57B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872D-8D27-4DE4-B67E-D9D901B46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7EFC-43BF-4A02-A218-2C418E893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E840-7AA7-47AA-914E-A6177F5C2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1270F-8BB8-4DC2-84B9-9B58D5C9C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8439-8008-4F32-AEC6-D1B6E3DF7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BC3B-2B3C-49D3-9FDB-CF28900C9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04C3-8BC5-47F7-85CB-8E0B25A1B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0413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416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416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416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D1A853-EA9C-4A5C-99C2-69E77487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457200" y="5257800"/>
            <a:ext cx="80772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Подготовлен на основании проекта бюджета </a:t>
            </a:r>
          </a:p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муниципального образования </a:t>
            </a:r>
          </a:p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"Печорский район" на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2024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 и плановый период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2025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2026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годов</a:t>
            </a: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2438400" y="1905000"/>
            <a:ext cx="3962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"Печорский район"</a:t>
            </a:r>
          </a:p>
        </p:txBody>
      </p:sp>
      <p:sp>
        <p:nvSpPr>
          <p:cNvPr id="2053" name="WordArt 8"/>
          <p:cNvSpPr>
            <a:spLocks noChangeArrowheads="1" noChangeShapeType="1" noTextEdit="1"/>
          </p:cNvSpPr>
          <p:nvPr/>
        </p:nvSpPr>
        <p:spPr bwMode="auto">
          <a:xfrm>
            <a:off x="2328863" y="1219200"/>
            <a:ext cx="44862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Бюджет для граждан</a:t>
            </a: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438400"/>
            <a:ext cx="5638800" cy="276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26" name="Picture 2" descr="pechory_r_coa_2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4799"/>
            <a:ext cx="762000" cy="94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НЕНАЛОГОВЫЕ ДОХОДЫ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12954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514600" y="2362200"/>
            <a:ext cx="1981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продажи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материальных 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нематериальных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активов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8 554,2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4,9% 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6" name="AutoShape 11"/>
          <p:cNvSpPr>
            <a:spLocks noChangeArrowheads="1"/>
          </p:cNvSpPr>
          <p:nvPr/>
        </p:nvSpPr>
        <p:spPr bwMode="auto">
          <a:xfrm>
            <a:off x="52578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4648200" y="2362200"/>
            <a:ext cx="19050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Штрафы,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санкции,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возмещение ущерба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210,0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0,1% от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8" name="AutoShape 13"/>
          <p:cNvSpPr>
            <a:spLocks noChangeArrowheads="1"/>
          </p:cNvSpPr>
          <p:nvPr/>
        </p:nvSpPr>
        <p:spPr bwMode="auto">
          <a:xfrm>
            <a:off x="69342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6629400" y="2362200"/>
            <a:ext cx="2362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Платежи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 пользовании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природными ресурсами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298,0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Норматив зачисления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60%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0,2% 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70" name="AutoShape 15"/>
          <p:cNvSpPr>
            <a:spLocks noChangeArrowheads="1"/>
          </p:cNvSpPr>
          <p:nvPr/>
        </p:nvSpPr>
        <p:spPr bwMode="auto">
          <a:xfrm>
            <a:off x="33528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228600" y="2362200"/>
            <a:ext cx="21336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 использования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имущества,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находящегося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муниципальной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7 709,0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4,4%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381000"/>
            <a:ext cx="7620000" cy="6248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Безвозмездные поступления  из областного бюджета в бюджет МО «Печорский муниципальный округ Псковской области» на 2024 год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Дотации   96 149,0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Субвенции 181 129,1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Субсидии 377 605,0 т.р.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Иные межбюджетные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трансферты  97 200,0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362200" y="19812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828800" y="28194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609600" y="4800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219200" y="3657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Безвозмездные поступления из областного бюджета в бюджет МО «Печорский муниципальный округ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Псковской области»  на 2024 год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030007319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708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487" name="Group 27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4137159477"/>
              </p:ext>
            </p:extLst>
          </p:nvPr>
        </p:nvGraphicFramePr>
        <p:xfrm>
          <a:off x="457200" y="0"/>
          <a:ext cx="8305800" cy="5862777"/>
        </p:xfrm>
        <a:graphic>
          <a:graphicData uri="http://schemas.openxmlformats.org/drawingml/2006/table">
            <a:tbl>
              <a:tblPr/>
              <a:tblGrid>
                <a:gridCol w="4267200"/>
                <a:gridCol w="1981200"/>
                <a:gridCol w="2057400"/>
              </a:tblGrid>
              <a:tr h="80565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Расходы бюджета МО"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области" на 2024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21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4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расходов  в т.ч: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925 799,3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74 755,6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оборона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750,1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1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безопасность и     правоохранительная деятельность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экономика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143 367,5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Жилищно-коммунальное хозяйство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242 537,4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Охрана окружающей среды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Образование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383 803,4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Культура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69 411,4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8 331,0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Физ.культура и спорт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1842,9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8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Средства массовой информации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02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Структура расходов по разделам бюджета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МО «Печорский муниципальный округ Псковской области»  на 2024 год</a:t>
            </a:r>
          </a:p>
        </p:txBody>
      </p:sp>
      <p:graphicFrame>
        <p:nvGraphicFramePr>
          <p:cNvPr id="5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146300"/>
          <a:ext cx="3937000" cy="34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3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01040629"/>
              </p:ext>
            </p:extLst>
          </p:nvPr>
        </p:nvGraphicFramePr>
        <p:xfrm>
          <a:off x="152400" y="1245094"/>
          <a:ext cx="8839200" cy="5457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Распределение бюджетных  ассигнований по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муниципальным программам</a:t>
            </a:r>
            <a:endParaRPr lang="ru-RU" sz="14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образования, молодежной политики и физической культуры и спорта в МО «Печорский  муниципальный округ» на 2024-2026годы  </a:t>
            </a:r>
            <a:r>
              <a:rPr lang="ru-RU" sz="1400" b="1" dirty="0" smtClean="0"/>
              <a:t>    </a:t>
            </a:r>
            <a:r>
              <a:rPr lang="ru-RU" sz="1400" b="1" dirty="0" smtClean="0">
                <a:solidFill>
                  <a:schemeClr val="accent1"/>
                </a:solidFill>
              </a:rPr>
              <a:t>391 596,3 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культуры в МО «Печорский муниципальный округ»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на 2024-2026 годы  </a:t>
            </a:r>
            <a:r>
              <a:rPr lang="ru-RU" sz="1400" b="1" dirty="0" smtClean="0">
                <a:solidFill>
                  <a:schemeClr val="accent1"/>
                </a:solidFill>
              </a:rPr>
              <a:t>69 482,4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5835509"/>
              </p:ext>
            </p:extLst>
          </p:nvPr>
        </p:nvGraphicFramePr>
        <p:xfrm>
          <a:off x="304800" y="1219201"/>
          <a:ext cx="8610599" cy="2570480"/>
        </p:xfrm>
        <a:graphic>
          <a:graphicData uri="http://schemas.openxmlformats.org/drawingml/2006/table">
            <a:tbl>
              <a:tblPr/>
              <a:tblGrid>
                <a:gridCol w="4612804"/>
                <a:gridCol w="1230104"/>
                <a:gridCol w="1370948"/>
                <a:gridCol w="1396743"/>
              </a:tblGrid>
              <a:tr h="14382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6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дошкольного, общего, дополнительного образования»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387 503,4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97094,4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290 409,0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«Молодое поколение»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1611,0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1611,0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системы защиты прав детей»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физической культуры и спорта»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1842,9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1757,9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7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391 596,3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291 133,0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2207906"/>
              </p:ext>
            </p:extLst>
          </p:nvPr>
        </p:nvGraphicFramePr>
        <p:xfrm>
          <a:off x="304798" y="4648202"/>
          <a:ext cx="8610600" cy="1676397"/>
        </p:xfrm>
        <a:graphic>
          <a:graphicData uri="http://schemas.openxmlformats.org/drawingml/2006/table">
            <a:tbl>
              <a:tblPr/>
              <a:tblGrid>
                <a:gridCol w="3234781"/>
                <a:gridCol w="1646417"/>
                <a:gridCol w="1864701"/>
                <a:gridCol w="1864701"/>
              </a:tblGrid>
              <a:tr h="29745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Подпрограмма «Развитие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культуры»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69482,4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39886,4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29596,0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69482,4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39886,4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29596,0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2"/>
            <a:ext cx="8229600" cy="6503987"/>
          </a:xfrm>
        </p:spPr>
        <p:txBody>
          <a:bodyPr/>
          <a:lstStyle/>
          <a:p>
            <a:pPr marL="0" indent="0" algn="ctr">
              <a:buNone/>
            </a:pPr>
            <a:endParaRPr lang="ru-RU" sz="200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ru-RU" sz="200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000" smtClean="0">
                <a:solidFill>
                  <a:srgbClr val="000000"/>
                </a:solidFill>
              </a:rPr>
              <a:t>Распределение бюджетных  ассигнований по муниципальным программам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r>
              <a:rPr lang="ru-RU" sz="1400" b="1" smtClean="0">
                <a:solidFill>
                  <a:srgbClr val="DBBD71"/>
                </a:solidFill>
              </a:rPr>
              <a:t>Содействие экономическому развитию и инвестиционной привлекательности МО «Печорский муниципальный округ» на 2024-2026 годы  </a:t>
            </a:r>
            <a:r>
              <a:rPr lang="ru-RU" sz="1400" b="1" smtClean="0">
                <a:solidFill>
                  <a:srgbClr val="F8A500"/>
                </a:solidFill>
              </a:rPr>
              <a:t>3 228,0 тыс. руб.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FFFFF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>
              <a:solidFill>
                <a:srgbClr val="DBBD7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8937344"/>
              </p:ext>
            </p:extLst>
          </p:nvPr>
        </p:nvGraphicFramePr>
        <p:xfrm>
          <a:off x="457201" y="2362199"/>
          <a:ext cx="8153400" cy="3200400"/>
        </p:xfrm>
        <a:graphic>
          <a:graphicData uri="http://schemas.openxmlformats.org/drawingml/2006/table">
            <a:tbl>
              <a:tblPr/>
              <a:tblGrid>
                <a:gridCol w="4079466"/>
                <a:gridCol w="1406933"/>
                <a:gridCol w="1371600"/>
                <a:gridCol w="1295401"/>
              </a:tblGrid>
              <a:tr h="3014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7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туристического комплекса Печорского района»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  и поддержка малого и среднего предпринимательства в Печорском районе»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«Развитие   сельского хозяйства в Печорском районе»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2792,0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3228,0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08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524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endParaRPr lang="ru-RU" sz="200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</a:t>
            </a: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990600"/>
            <a:ext cx="807720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Обеспечение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безопасности граждан на территории МО «Печорский муниципальный округ» на 2024-2026 годы     </a:t>
            </a:r>
            <a:r>
              <a:rPr lang="ru-RU" sz="1400" b="1" kern="0" dirty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2 918,6 тыс. руб.</a:t>
            </a: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635593"/>
              </p:ext>
            </p:extLst>
          </p:nvPr>
        </p:nvGraphicFramePr>
        <p:xfrm>
          <a:off x="457200" y="2209798"/>
          <a:ext cx="8458200" cy="3505202"/>
        </p:xfrm>
        <a:graphic>
          <a:graphicData uri="http://schemas.openxmlformats.org/drawingml/2006/table">
            <a:tbl>
              <a:tblPr/>
              <a:tblGrid>
                <a:gridCol w="4648200"/>
                <a:gridCol w="1295400"/>
                <a:gridCol w="1255400"/>
                <a:gridCol w="1259200"/>
              </a:tblGrid>
              <a:tr h="3090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«Пожарная безопасность муниципального образования «Печорский муниципальный округ»» 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382,0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«Антинаркотическая деятельность на территории МО «Печорский муниципальный округ»»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«Пограничная безопасность и профилактика преступлений и правонарушений на территории муниципального образования «Печорский муниципальный округ»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2486,6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2463,0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54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2918,6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609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914400"/>
            <a:ext cx="586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400" y="1752600"/>
            <a:ext cx="6781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1178560" algn="l"/>
              </a:tabLst>
            </a:pP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«Комплексное </a:t>
            </a:r>
            <a:r>
              <a:rPr lang="ru-RU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развитие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систем коммунальной инфраструктуры и благоустройства МО «Печорский муниципальный округ» на 2024-2026 гг.»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236 351,0 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тыс. руб. </a:t>
            </a: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5780721"/>
              </p:ext>
            </p:extLst>
          </p:nvPr>
        </p:nvGraphicFramePr>
        <p:xfrm>
          <a:off x="457200" y="2491263"/>
          <a:ext cx="8077201" cy="3826161"/>
        </p:xfrm>
        <a:graphic>
          <a:graphicData uri="http://schemas.openxmlformats.org/drawingml/2006/table">
            <a:tbl>
              <a:tblPr/>
              <a:tblGrid>
                <a:gridCol w="4778237"/>
                <a:gridCol w="1002542"/>
                <a:gridCol w="1148211"/>
                <a:gridCol w="1148211"/>
              </a:tblGrid>
              <a:tr h="27824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0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«Комплексное развитие систем коммунальной инфраструктуры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«Печорский муниципальный округ»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224526,0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20669,0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203857,0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«Энергоснабжение и повышение энергетической эффективности»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8824,0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8824,0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«Переселение граждан из аварийного жилищного фонда»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5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«Жилище»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9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450215" algn="l"/>
                          <a:tab pos="1180465" algn="ctr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 	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236351,0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23669,0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212682,0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16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152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7620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Развитие транспортного обслуживания населения на </a:t>
            </a:r>
            <a:r>
              <a:rPr lang="ru-RU" sz="1400" dirty="0" smtClean="0">
                <a:solidFill>
                  <a:srgbClr val="FFFFFF"/>
                </a:solidFill>
              </a:rPr>
              <a:t>территории</a:t>
            </a:r>
          </a:p>
          <a:p>
            <a:pPr lvl="0"/>
            <a:r>
              <a:rPr lang="ru-RU" sz="1400" dirty="0" smtClean="0">
                <a:solidFill>
                  <a:srgbClr val="FFFFFF"/>
                </a:solidFill>
              </a:rPr>
              <a:t> </a:t>
            </a:r>
            <a:r>
              <a:rPr lang="ru-RU" sz="1400" dirty="0">
                <a:solidFill>
                  <a:srgbClr val="FFFFFF"/>
                </a:solidFill>
              </a:rPr>
              <a:t>МО «Печорский муниципальный округ» на 2024-2026 годы    133 552,5  тыс.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6416747"/>
              </p:ext>
            </p:extLst>
          </p:nvPr>
        </p:nvGraphicFramePr>
        <p:xfrm>
          <a:off x="457200" y="1285219"/>
          <a:ext cx="8229600" cy="2796540"/>
        </p:xfrm>
        <a:graphic>
          <a:graphicData uri="http://schemas.openxmlformats.org/drawingml/2006/table">
            <a:tbl>
              <a:tblPr/>
              <a:tblGrid>
                <a:gridCol w="4980314"/>
                <a:gridCol w="987490"/>
                <a:gridCol w="1130898"/>
                <a:gridCol w="1130898"/>
              </a:tblGrid>
              <a:tr h="214398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4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«Сохранение и развитие автомобильных дорог общего пользования местного значения в муниципальном образовании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129514,0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24331,0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105183,0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 транспортного обслуживания населения на территории муниципального образования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4038,5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4038,5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133552,5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28369,5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105183,0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56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 характеристики бюджета МО «Печорский муниципальный округ </a:t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области» на 2024 год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399"/>
            <a:ext cx="8229600" cy="251460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доходов   925 799,3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расходов  925 799,3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381000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143000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 "Печорский муниципальный округ" на 2024-2026 годы     75 509,1  тыс.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7920390"/>
              </p:ext>
            </p:extLst>
          </p:nvPr>
        </p:nvGraphicFramePr>
        <p:xfrm>
          <a:off x="533400" y="1881664"/>
          <a:ext cx="8153400" cy="3667540"/>
        </p:xfrm>
        <a:graphic>
          <a:graphicData uri="http://schemas.openxmlformats.org/drawingml/2006/table">
            <a:tbl>
              <a:tblPr/>
              <a:tblGrid>
                <a:gridCol w="5007057"/>
                <a:gridCol w="1094725"/>
                <a:gridCol w="1025809"/>
                <a:gridCol w="1025809"/>
              </a:tblGrid>
              <a:tr h="29613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4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функционирования Администрации Печорского муниципального округа»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72019,0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72019,0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общего порядка и противодействие коррупции»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2151,0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2150,0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«Совершенствование, развитие бюджетного процесса и управление муниципальным долгом»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«Социальная поддержка граждан и реализация демографической политики в муниципальном образовании»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1319,1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704,0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615,1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75509,1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74893,0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616,1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782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286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943144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Формирование современной городской среды МО «Печорский муниципальный округ» на 2024-2026 годы      5 874,4 тыс.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4995528"/>
              </p:ext>
            </p:extLst>
          </p:nvPr>
        </p:nvGraphicFramePr>
        <p:xfrm>
          <a:off x="457200" y="1473022"/>
          <a:ext cx="8077200" cy="1651178"/>
        </p:xfrm>
        <a:graphic>
          <a:graphicData uri="http://schemas.openxmlformats.org/drawingml/2006/table">
            <a:tbl>
              <a:tblPr/>
              <a:tblGrid>
                <a:gridCol w="3483269"/>
                <a:gridCol w="1509011"/>
                <a:gridCol w="1542460"/>
                <a:gridCol w="1542460"/>
              </a:tblGrid>
              <a:tr h="210036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«Благоустройство общественных территорий»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42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7700" y="3276600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FFFFFF"/>
                </a:solidFill>
              </a:rPr>
              <a:t>Общественное </a:t>
            </a:r>
            <a:r>
              <a:rPr lang="ru-RU" sz="1400" dirty="0">
                <a:solidFill>
                  <a:srgbClr val="FFFFFF"/>
                </a:solidFill>
              </a:rPr>
              <a:t>здоровье населения МО «Печорский муниципальный округ» на 2024-2026 годы 9,0 тыс. руб.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9923081"/>
              </p:ext>
            </p:extLst>
          </p:nvPr>
        </p:nvGraphicFramePr>
        <p:xfrm>
          <a:off x="457197" y="3799819"/>
          <a:ext cx="8077202" cy="1746958"/>
        </p:xfrm>
        <a:graphic>
          <a:graphicData uri="http://schemas.openxmlformats.org/drawingml/2006/table">
            <a:tbl>
              <a:tblPr/>
              <a:tblGrid>
                <a:gridCol w="2727243"/>
                <a:gridCol w="1760903"/>
                <a:gridCol w="1794528"/>
                <a:gridCol w="1794528"/>
              </a:tblGrid>
              <a:tr h="238781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«Общественное здоровье»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1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-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02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447800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Комплексное </a:t>
            </a:r>
            <a:r>
              <a:rPr lang="ru-RU" sz="1400" dirty="0"/>
              <a:t>развитие сельских территорий МО «Печорский муниципальный округ» на 2024-2026 годы      5 723,0тыс. 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5334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3037416"/>
              </p:ext>
            </p:extLst>
          </p:nvPr>
        </p:nvGraphicFramePr>
        <p:xfrm>
          <a:off x="457200" y="2177535"/>
          <a:ext cx="7924799" cy="3007557"/>
        </p:xfrm>
        <a:graphic>
          <a:graphicData uri="http://schemas.openxmlformats.org/drawingml/2006/table">
            <a:tbl>
              <a:tblPr/>
              <a:tblGrid>
                <a:gridCol w="2675785"/>
                <a:gridCol w="1727678"/>
                <a:gridCol w="1760668"/>
                <a:gridCol w="1760668"/>
              </a:tblGrid>
              <a:tr h="635827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6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«Осуществление деятельности по обращению с животными без владельцев на территории Печорского муниципального округа»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69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43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4" name="Rectangle 26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Структура расходов бюджета МО «Печорский муниципальный округ» на 2024 год  по муниципальным программам и непрограммным направлениям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2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301552250"/>
              </p:ext>
            </p:extLst>
          </p:nvPr>
        </p:nvGraphicFramePr>
        <p:xfrm>
          <a:off x="152400" y="10668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28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16167639"/>
              </p:ext>
            </p:extLst>
          </p:nvPr>
        </p:nvGraphicFramePr>
        <p:xfrm>
          <a:off x="4635641" y="4343168"/>
          <a:ext cx="1917560" cy="144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757" name="Group 35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244562180"/>
              </p:ext>
            </p:extLst>
          </p:nvPr>
        </p:nvGraphicFramePr>
        <p:xfrm>
          <a:off x="304800" y="990601"/>
          <a:ext cx="8229599" cy="4690433"/>
        </p:xfrm>
        <a:graphic>
          <a:graphicData uri="http://schemas.openxmlformats.org/drawingml/2006/table">
            <a:tbl>
              <a:tblPr/>
              <a:tblGrid>
                <a:gridCol w="4419600"/>
                <a:gridCol w="2476207"/>
                <a:gridCol w="1333792"/>
              </a:tblGrid>
              <a:tr h="216663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и непрограммные расходы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бюджета МО «Печорский муниципальный округ»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2024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сумма (тыс.руб.)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25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924 244,3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99,8%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Непрограммные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1 555,0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0,2%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925 799,3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100%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СПАСИБО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</a:t>
            </a:r>
            <a:r>
              <a:rPr lang="ru-RU" sz="3200" b="1" dirty="0" smtClean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характеристики бюджета МО «Печорский муниципальный округ </a:t>
            </a:r>
            <a:b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области» на плановый период 2025 и 2026 годов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00400"/>
            <a:ext cx="8229600" cy="2819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/>
              <a:t>2025 год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Объем доходов     515 751,2  тыс. руб.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расходов   515 751,2 тыс. руб.    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2026 год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доходов   492 805,9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расходов  492 805,9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304800" y="4267200"/>
            <a:ext cx="8077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6" name="Group 31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54225494"/>
              </p:ext>
            </p:extLst>
          </p:nvPr>
        </p:nvGraphicFramePr>
        <p:xfrm>
          <a:off x="228600" y="152400"/>
          <a:ext cx="8771546" cy="6104340"/>
        </p:xfrm>
        <a:graphic>
          <a:graphicData uri="http://schemas.openxmlformats.org/drawingml/2006/table">
            <a:tbl>
              <a:tblPr/>
              <a:tblGrid>
                <a:gridCol w="3581400"/>
                <a:gridCol w="1523999"/>
                <a:gridCol w="1143000"/>
                <a:gridCol w="1371600"/>
                <a:gridCol w="1151547"/>
              </a:tblGrid>
              <a:tr h="60329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Структура доходов бюджета МО"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области"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2023 г. и 2024 г.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 Cyr" charset="-52"/>
                        </a:rPr>
                        <a:t>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Наименование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2023 год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Печорский район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(Печорский муниципальный округ)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3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      ( 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Собственные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145 251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5,3%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173 716,2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18,8%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 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95 793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156 945,0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49 458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16 771,2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других бюджетов бюджетной системы РФ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2 590 111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94,7%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752 083,1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81,2%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негосударственных организаций, прочие безвозмездные поступления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9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2 735 462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925 799,3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Структура доходов бюджета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МО «Печорский муниципальный округ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Псковской области» на 2024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587658978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4582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 на доходы физических лиц           87621,0 тыс. руб.                                 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50,4 % от собственных доходов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8355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Администратор дохода - Управление федеральной налоговой службы по Псковской области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Норматив зачисления 1</a:t>
            </a:r>
            <a:r>
              <a:rPr lang="ru-RU" sz="2400" b="1" dirty="0" smtClean="0"/>
              <a:t>5%</a:t>
            </a: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Дополнительный норматив </a:t>
            </a:r>
            <a:r>
              <a:rPr lang="ru-RU" sz="2400" b="1" dirty="0" smtClean="0"/>
              <a:t>19%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17795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Акцизы по подакцизным товарам (продукции), производимым на территории РФ 24 331 тыс. руб. 14,0% от собственных доходов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514600"/>
            <a:ext cx="8001000" cy="4038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На формирование муниципальных дорожных фондов направляются акцизы на автомобильный и прямогонный бензин, дизельное топливо, моторные масла по дифференцированным нормативам, исходя из протяженности и видов покрытия автомобильных дорог, находящихся в собственности муниципального образования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8925"/>
            <a:ext cx="8229600" cy="9429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совокупный доход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/>
          <a:lstStyle/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упрощенной системы налогообложения </a:t>
            </a:r>
            <a:r>
              <a:rPr lang="ru-RU" sz="2000" b="1" dirty="0" smtClean="0">
                <a:effectLst/>
              </a:rPr>
              <a:t>15 183,0</a:t>
            </a:r>
            <a:r>
              <a:rPr lang="ru-RU" sz="2000" dirty="0" smtClean="0">
                <a:effectLst/>
              </a:rPr>
              <a:t>тыс.руб. 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8,7% от собственных доходов (дифференцированные нормативы)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Единый сельскохозяйственный налог </a:t>
            </a:r>
            <a:r>
              <a:rPr lang="ru-RU" sz="2000" b="1" dirty="0" smtClean="0">
                <a:effectLst/>
              </a:rPr>
              <a:t>3006,0 </a:t>
            </a:r>
            <a:r>
              <a:rPr lang="ru-RU" sz="2000" dirty="0" smtClean="0">
                <a:effectLst/>
              </a:rPr>
              <a:t>т.р.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1,7% от собственных доходов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патентной системы налогообложения </a:t>
            </a:r>
            <a:r>
              <a:rPr lang="ru-RU" sz="2000" b="1" dirty="0" smtClean="0">
                <a:effectLst/>
              </a:rPr>
              <a:t>1671,0</a:t>
            </a:r>
            <a:r>
              <a:rPr lang="ru-RU" sz="2000" dirty="0" smtClean="0">
                <a:effectLst/>
              </a:rPr>
              <a:t> тыс.руб.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1,0% от собственных доходов (Норматив зачисления налога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Государственная пошлина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2 303,0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1,3% от собственных доходов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 налога 100%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По делам, рассматриваемым судами общей юрисдикции, мировыми судьями (за исключением Верховного Суда РФ)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разрешения на установку рекламной конструкции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органом местного самоуправления специального разрешения на движение по автомобильной дороге транспортных средств, осуществляющего перевозки опасных тяжеловесных и крупногабаритных грузов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 За совершение нотариальных действий должностными лицами органов местного самоуправления, уполномоченными в соответствии с законодательными актами Российской Федерации на совершение нотариальных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8886</TotalTime>
  <Words>1630</Words>
  <Application>Microsoft Office PowerPoint</Application>
  <PresentationFormat>Экран (4:3)</PresentationFormat>
  <Paragraphs>473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Равновесие</vt:lpstr>
      <vt:lpstr>Слайд 1</vt:lpstr>
      <vt:lpstr>Основные характеристики бюджета МО «Печорский муниципальный округ  Псковской области» на 2024 год</vt:lpstr>
      <vt:lpstr>Основные характеристики бюджета МО «Печорский муниципальный округ  Псковской области» на плановый период 2025 и 2026 годов </vt:lpstr>
      <vt:lpstr>Слайд 4</vt:lpstr>
      <vt:lpstr>Структура доходов бюджета           МО «Печорский муниципальный округ  Псковской области» на 2024 год</vt:lpstr>
      <vt:lpstr>Налог на доходы физических лиц           87621,0 тыс. руб.                                   50,4 % от собственных доходов</vt:lpstr>
      <vt:lpstr>Акцизы по подакцизным товарам (продукции), производимым на территории РФ 24 331 тыс. руб. 14,0% от собственных доходов</vt:lpstr>
      <vt:lpstr>Налоги на совокупный доход</vt:lpstr>
      <vt:lpstr>Государственная пошлина  2 303,0 тыс.руб.  1,3% от собственных доходов</vt:lpstr>
      <vt:lpstr>НЕНАЛОГОВЫЕ ДОХОДЫ</vt:lpstr>
      <vt:lpstr>Слайд 11</vt:lpstr>
      <vt:lpstr>Безвозмездные поступления из областного бюджета в бюджет МО «Печорский муниципальный округ  Псковской области»  на 2024 год </vt:lpstr>
      <vt:lpstr>Слайд 13</vt:lpstr>
      <vt:lpstr>Структура расходов по разделам бюджета  МО «Печорский муниципальный округ Псковской области»  на 2024 год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Структура расходов бюджета МО «Печорский муниципальный округ» на 2024 год  по муниципальным программам и непрограммным направлениям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admin</cp:lastModifiedBy>
  <cp:revision>396</cp:revision>
  <cp:lastPrinted>2022-12-12T06:22:08Z</cp:lastPrinted>
  <dcterms:created xsi:type="dcterms:W3CDTF">1601-01-01T00:00:00Z</dcterms:created>
  <dcterms:modified xsi:type="dcterms:W3CDTF">2024-07-15T10:26:36Z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