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8"/>
  </p:notesMasterIdLst>
  <p:handoutMasterIdLst>
    <p:handoutMasterId r:id="rId29"/>
  </p:handoutMasterIdLst>
  <p:sldIdLst>
    <p:sldId id="324" r:id="rId2"/>
    <p:sldId id="302" r:id="rId3"/>
    <p:sldId id="310" r:id="rId4"/>
    <p:sldId id="288" r:id="rId5"/>
    <p:sldId id="312" r:id="rId6"/>
    <p:sldId id="304" r:id="rId7"/>
    <p:sldId id="305" r:id="rId8"/>
    <p:sldId id="306" r:id="rId9"/>
    <p:sldId id="325" r:id="rId10"/>
    <p:sldId id="307" r:id="rId11"/>
    <p:sldId id="308" r:id="rId12"/>
    <p:sldId id="300" r:id="rId13"/>
    <p:sldId id="314" r:id="rId14"/>
    <p:sldId id="289" r:id="rId15"/>
    <p:sldId id="280" r:id="rId16"/>
    <p:sldId id="297" r:id="rId17"/>
    <p:sldId id="315" r:id="rId18"/>
    <p:sldId id="318" r:id="rId19"/>
    <p:sldId id="319" r:id="rId20"/>
    <p:sldId id="320" r:id="rId21"/>
    <p:sldId id="321" r:id="rId22"/>
    <p:sldId id="322" r:id="rId23"/>
    <p:sldId id="317" r:id="rId24"/>
    <p:sldId id="283" r:id="rId25"/>
    <p:sldId id="296" r:id="rId26"/>
    <p:sldId id="301" r:id="rId2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F9FB"/>
    <a:srgbClr val="000000"/>
    <a:srgbClr val="FF0000"/>
    <a:srgbClr val="009900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615" autoAdjust="0"/>
    <p:restoredTop sz="85995" autoAdjust="0"/>
  </p:normalViewPr>
  <p:slideViewPr>
    <p:cSldViewPr>
      <p:cViewPr varScale="1">
        <p:scale>
          <a:sx n="95" d="100"/>
          <a:sy n="95" d="100"/>
        </p:scale>
        <p:origin x="-90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0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96000640"/>
        <c:axId val="74978048"/>
        <c:axId val="0"/>
      </c:bar3DChart>
      <c:catAx>
        <c:axId val="96000640"/>
        <c:scaling>
          <c:orientation val="minMax"/>
        </c:scaling>
        <c:axPos val="b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74978048"/>
        <c:crosses val="autoZero"/>
        <c:auto val="1"/>
        <c:lblAlgn val="ctr"/>
        <c:lblOffset val="100"/>
        <c:tickMarkSkip val="1"/>
      </c:catAx>
      <c:valAx>
        <c:axId val="74978048"/>
        <c:scaling>
          <c:orientation val="minMax"/>
        </c:scaling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6000640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85"/>
          <c:y val="0.42060086239220307"/>
          <c:w val="9.8360531020578956E-2"/>
          <c:h val="0.16094441319835123"/>
        </c:manualLayout>
      </c:layout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2304250559284116E-2"/>
          <c:y val="1.9713261648745636E-2"/>
          <c:w val="0.97762863534676026"/>
          <c:h val="0.96415770609319484"/>
        </c:manualLayout>
      </c:layout>
      <c:barChart>
        <c:barDir val="col"/>
        <c:grouping val="clustered"/>
        <c:axId val="87543808"/>
        <c:axId val="87545344"/>
      </c:barChart>
      <c:catAx>
        <c:axId val="87543808"/>
        <c:scaling>
          <c:orientation val="minMax"/>
        </c:scaling>
        <c:axPos val="b"/>
        <c:majorTickMark val="cross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7545344"/>
        <c:crosses val="autoZero"/>
        <c:auto val="1"/>
        <c:lblAlgn val="ctr"/>
        <c:lblOffset val="100"/>
        <c:tickMarkSkip val="1"/>
      </c:catAx>
      <c:valAx>
        <c:axId val="87545344"/>
        <c:scaling>
          <c:orientation val="minMax"/>
        </c:scaling>
        <c:axPos val="l"/>
        <c:majorTickMark val="cross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7543808"/>
        <c:crosses val="autoZero"/>
        <c:crossBetween val="between"/>
      </c:valAx>
      <c:spPr>
        <a:noFill/>
        <a:ln w="25407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42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96939008"/>
        <c:axId val="96961280"/>
        <c:axId val="0"/>
      </c:bar3DChart>
      <c:catAx>
        <c:axId val="96939008"/>
        <c:scaling>
          <c:orientation val="minMax"/>
        </c:scaling>
        <c:axPos val="b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6961280"/>
        <c:crosses val="autoZero"/>
        <c:auto val="1"/>
        <c:lblAlgn val="ctr"/>
        <c:lblOffset val="100"/>
        <c:tickMarkSkip val="1"/>
      </c:catAx>
      <c:valAx>
        <c:axId val="96961280"/>
        <c:scaling>
          <c:orientation val="minMax"/>
        </c:scaling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6939008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3079"/>
          <c:w val="8.8888993666211225E-2"/>
          <c:h val="0.12200954426151327"/>
        </c:manualLayout>
      </c:layout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527799650043756E-2"/>
          <c:y val="8.5974085985730767E-2"/>
          <c:w val="0.48715288713910915"/>
          <c:h val="0.8233569923477877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36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70C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bg2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99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FF00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7.2917213473316103E-2"/>
                  <c:y val="0.14973013936638274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3295488845144363"/>
                  <c:y val="-0.10399005582048723"/>
                </c:manualLayout>
              </c:layout>
              <c:showPercent val="1"/>
              <c:separator>
</c:separator>
            </c:dLbl>
            <c:dLbl>
              <c:idx val="3"/>
              <c:layout>
                <c:manualLayout>
                  <c:x val="0.12664873140857388"/>
                  <c:y val="-0.26579812206572773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  <a:latin typeface="Tahoma" pitchFamily="34" charset="0"/>
                  </a:defRPr>
                </a:pPr>
                <a:endParaRPr lang="ru-RU"/>
              </a:p>
            </c:txPr>
            <c:showPercent val="1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Sheet1!$B$1:$D$1</c:f>
              <c:strCache>
                <c:ptCount val="3"/>
                <c:pt idx="0">
                  <c:v>налоговые доходы 28,8%</c:v>
                </c:pt>
                <c:pt idx="1">
                  <c:v>неналоговые доходы 5,1%</c:v>
                </c:pt>
                <c:pt idx="2">
                  <c:v> поступления из областного бюджета 66,1%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 formatCode="0.0">
                  <c:v>170638</c:v>
                </c:pt>
                <c:pt idx="1">
                  <c:v>30334</c:v>
                </c:pt>
                <c:pt idx="2" formatCode="0.0">
                  <c:v>391187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4032283464566933"/>
          <c:y val="0.15379283575468591"/>
          <c:w val="0.44145767716535567"/>
          <c:h val="0.67832982144837872"/>
        </c:manualLayout>
      </c:layout>
      <c:txPr>
        <a:bodyPr/>
        <a:lstStyle/>
        <a:p>
          <a:pPr>
            <a:defRPr sz="1200" baseline="0">
              <a:latin typeface="Tahoma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18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78444032"/>
        <c:axId val="95912320"/>
        <c:axId val="0"/>
      </c:bar3DChart>
      <c:catAx>
        <c:axId val="78444032"/>
        <c:scaling>
          <c:orientation val="minMax"/>
        </c:scaling>
        <c:axPos val="b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5912320"/>
        <c:crosses val="autoZero"/>
        <c:auto val="1"/>
        <c:lblAlgn val="ctr"/>
        <c:lblOffset val="100"/>
        <c:tickMarkSkip val="1"/>
      </c:catAx>
      <c:valAx>
        <c:axId val="95912320"/>
        <c:scaling>
          <c:orientation val="minMax"/>
        </c:scaling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78444032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52"/>
          <c:y val="0.42060086239220307"/>
          <c:w val="9.8360531020578956E-2"/>
          <c:h val="0.16094441319835096"/>
        </c:manualLayout>
      </c:layout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95970432"/>
        <c:axId val="96936704"/>
        <c:axId val="0"/>
      </c:bar3DChart>
      <c:catAx>
        <c:axId val="95970432"/>
        <c:scaling>
          <c:orientation val="minMax"/>
        </c:scaling>
        <c:axPos val="b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6936704"/>
        <c:crosses val="autoZero"/>
        <c:auto val="1"/>
        <c:lblAlgn val="ctr"/>
        <c:lblOffset val="100"/>
        <c:tickMarkSkip val="1"/>
      </c:catAx>
      <c:valAx>
        <c:axId val="96936704"/>
        <c:scaling>
          <c:orientation val="minMax"/>
        </c:scaling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5970432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2974"/>
          <c:w val="8.8888993666211225E-2"/>
          <c:h val="0.12200954426151327"/>
        </c:manualLayout>
      </c:layout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5277996500437529E-2"/>
          <c:y val="8.5974085985730767E-2"/>
          <c:w val="0.48715288713910915"/>
          <c:h val="0.8233569923477877"/>
        </c:manualLayout>
      </c:layout>
      <c:pieChart>
        <c:varyColors val="1"/>
        <c:ser>
          <c:idx val="0"/>
          <c:order val="0"/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baseline="0" dirty="0" smtClean="0">
                        <a:solidFill>
                          <a:srgbClr val="000000"/>
                        </a:solidFill>
                      </a:rPr>
                      <a:t>1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dLblPos val="ctr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eparator>
</c:separator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Sheet1!$B$1:$E$1</c:f>
              <c:strCache>
                <c:ptCount val="4"/>
                <c:pt idx="0">
                  <c:v>дотации 26</c:v>
                </c:pt>
                <c:pt idx="1">
                  <c:v>Субвенции 52</c:v>
                </c:pt>
                <c:pt idx="2">
                  <c:v>субсидии 15</c:v>
                </c:pt>
                <c:pt idx="3">
                  <c:v>иные межбюджетные трансферты 7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 formatCode="0.0">
                  <c:v>100771</c:v>
                </c:pt>
                <c:pt idx="1">
                  <c:v>197652</c:v>
                </c:pt>
                <c:pt idx="2" formatCode="0.0">
                  <c:v>57754</c:v>
                </c:pt>
                <c:pt idx="3" formatCode="0.0">
                  <c:v>25010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410531496062993"/>
          <c:y val="0.18239325718088087"/>
          <c:w val="0.29623370516185482"/>
          <c:h val="0.3387335033825004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0912698412698412E-2"/>
          <c:y val="1.2471655328798186E-2"/>
          <c:w val="0.98015873015873012"/>
          <c:h val="0.9773242630385528"/>
        </c:manualLayout>
      </c:layout>
      <c:barChart>
        <c:barDir val="col"/>
        <c:grouping val="clustered"/>
        <c:axId val="87372544"/>
        <c:axId val="87374080"/>
      </c:barChart>
      <c:catAx>
        <c:axId val="87372544"/>
        <c:scaling>
          <c:orientation val="minMax"/>
        </c:scaling>
        <c:axPos val="b"/>
        <c:majorTickMark val="cross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7374080"/>
        <c:crosses val="autoZero"/>
        <c:auto val="1"/>
        <c:lblAlgn val="ctr"/>
        <c:lblOffset val="100"/>
        <c:tickMarkSkip val="1"/>
      </c:catAx>
      <c:valAx>
        <c:axId val="87374080"/>
        <c:scaling>
          <c:orientation val="minMax"/>
        </c:scaling>
        <c:axPos val="l"/>
        <c:majorTickMark val="cross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7372544"/>
        <c:crosses val="autoZero"/>
        <c:crossBetween val="between"/>
      </c:valAx>
      <c:spPr>
        <a:noFill/>
        <a:ln w="25379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41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14153">
          <a:solidFill>
            <a:schemeClr val="tx1"/>
          </a:solidFill>
          <a:prstDash val="solid"/>
        </a:ln>
      </c:spPr>
    </c:sideWall>
    <c:backWall>
      <c:spPr>
        <a:noFill/>
        <a:ln w="14153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9229805864784144"/>
          <c:y val="2.7959137760841173E-2"/>
          <c:w val="0.75427697076658562"/>
          <c:h val="0.61558421523840245"/>
        </c:manualLayout>
      </c:layout>
      <c:bar3D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4153">
              <a:solidFill>
                <a:schemeClr val="tx1"/>
              </a:solidFill>
              <a:prstDash val="solid"/>
            </a:ln>
          </c:spPr>
          <c:dPt>
            <c:idx val="1"/>
            <c:spPr>
              <a:solidFill>
                <a:schemeClr val="accent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chemeClr val="tx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9"/>
            <c:spPr>
              <a:solidFill>
                <a:srgbClr val="FFFF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10"/>
            <c:spPr>
              <a:solidFill>
                <a:srgbClr val="00FF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Sheet1!$B$1:$Q$1</c:f>
              <c:strCache>
                <c:ptCount val="12"/>
                <c:pt idx="0">
                  <c:v>Общегосударственные вопросы -13,9%</c:v>
                </c:pt>
                <c:pt idx="1">
                  <c:v>Национальная оборона - 0,07%</c:v>
                </c:pt>
                <c:pt idx="2">
                  <c:v>Национальная безопасность и правоохранительная деятельность - 0,1%</c:v>
                </c:pt>
                <c:pt idx="3">
                  <c:v>Национальная экономика - 12,3%</c:v>
                </c:pt>
                <c:pt idx="4">
                  <c:v>Жилищно-коммунальное хозяйство -5,9%</c:v>
                </c:pt>
                <c:pt idx="5">
                  <c:v>Охрана окружающей среды-0,07%</c:v>
                </c:pt>
                <c:pt idx="6">
                  <c:v>Образование - 58,1%</c:v>
                </c:pt>
                <c:pt idx="7">
                  <c:v>Культура -7,5%</c:v>
                </c:pt>
                <c:pt idx="8">
                  <c:v>Социальная политика - 1,6%</c:v>
                </c:pt>
                <c:pt idx="9">
                  <c:v>Физическая культура и спорт - 0,4%</c:v>
                </c:pt>
                <c:pt idx="10">
                  <c:v>Средства массовой информации - 0,06%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Sheet1!$B$2:$Q$2</c:f>
              <c:numCache>
                <c:formatCode>0.00</c:formatCode>
                <c:ptCount val="12"/>
                <c:pt idx="0" formatCode="0.0">
                  <c:v>13.9</c:v>
                </c:pt>
                <c:pt idx="1">
                  <c:v>7.0000000000000021E-2</c:v>
                </c:pt>
                <c:pt idx="2">
                  <c:v>0.1</c:v>
                </c:pt>
                <c:pt idx="3" formatCode="0.0">
                  <c:v>12.3</c:v>
                </c:pt>
                <c:pt idx="4" formatCode="0.0">
                  <c:v>5.9</c:v>
                </c:pt>
                <c:pt idx="5">
                  <c:v>7.0000000000000021E-2</c:v>
                </c:pt>
                <c:pt idx="6" formatCode="0.0">
                  <c:v>58.1</c:v>
                </c:pt>
                <c:pt idx="7" formatCode="0.0">
                  <c:v>7.5</c:v>
                </c:pt>
                <c:pt idx="8" formatCode="0.0">
                  <c:v>1.6</c:v>
                </c:pt>
                <c:pt idx="9" formatCode="0.0">
                  <c:v>0.4</c:v>
                </c:pt>
                <c:pt idx="10">
                  <c:v>6.0000000000000019E-2</c:v>
                </c:pt>
                <c:pt idx="11" formatCode="0.0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153">
              <a:solidFill>
                <a:schemeClr val="tx1"/>
              </a:solidFill>
              <a:prstDash val="solid"/>
            </a:ln>
          </c:spPr>
          <c:cat>
            <c:strRef>
              <c:f>Sheet1!$B$1:$Q$1</c:f>
              <c:strCache>
                <c:ptCount val="12"/>
                <c:pt idx="0">
                  <c:v>Общегосударственные вопросы -13,9%</c:v>
                </c:pt>
                <c:pt idx="1">
                  <c:v>Национальная оборона - 0,07%</c:v>
                </c:pt>
                <c:pt idx="2">
                  <c:v>Национальная безопасность и правоохранительная деятельность - 0,1%</c:v>
                </c:pt>
                <c:pt idx="3">
                  <c:v>Национальная экономика - 12,3%</c:v>
                </c:pt>
                <c:pt idx="4">
                  <c:v>Жилищно-коммунальное хозяйство -5,9%</c:v>
                </c:pt>
                <c:pt idx="5">
                  <c:v>Охрана окружающей среды-0,07%</c:v>
                </c:pt>
                <c:pt idx="6">
                  <c:v>Образование - 58,1%</c:v>
                </c:pt>
                <c:pt idx="7">
                  <c:v>Культура -7,5%</c:v>
                </c:pt>
                <c:pt idx="8">
                  <c:v>Социальная политика - 1,6%</c:v>
                </c:pt>
                <c:pt idx="9">
                  <c:v>Физическая культура и спорт - 0,4%</c:v>
                </c:pt>
                <c:pt idx="10">
                  <c:v>Средства массовой информации - 0,06%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Sheet1!$B$3:$Q$3</c:f>
              <c:numCache>
                <c:formatCode>General</c:formatCode>
                <c:ptCount val="12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4153">
              <a:solidFill>
                <a:schemeClr val="tx1"/>
              </a:solidFill>
              <a:prstDash val="solid"/>
            </a:ln>
          </c:spPr>
          <c:cat>
            <c:strRef>
              <c:f>Sheet1!$B$1:$Q$1</c:f>
              <c:strCache>
                <c:ptCount val="12"/>
                <c:pt idx="0">
                  <c:v>Общегосударственные вопросы -13,9%</c:v>
                </c:pt>
                <c:pt idx="1">
                  <c:v>Национальная оборона - 0,07%</c:v>
                </c:pt>
                <c:pt idx="2">
                  <c:v>Национальная безопасность и правоохранительная деятельность - 0,1%</c:v>
                </c:pt>
                <c:pt idx="3">
                  <c:v>Национальная экономика - 12,3%</c:v>
                </c:pt>
                <c:pt idx="4">
                  <c:v>Жилищно-коммунальное хозяйство -5,9%</c:v>
                </c:pt>
                <c:pt idx="5">
                  <c:v>Охрана окружающей среды-0,07%</c:v>
                </c:pt>
                <c:pt idx="6">
                  <c:v>Образование - 58,1%</c:v>
                </c:pt>
                <c:pt idx="7">
                  <c:v>Культура -7,5%</c:v>
                </c:pt>
                <c:pt idx="8">
                  <c:v>Социальная политика - 1,6%</c:v>
                </c:pt>
                <c:pt idx="9">
                  <c:v>Физическая культура и спорт - 0,4%</c:v>
                </c:pt>
                <c:pt idx="10">
                  <c:v>Средства массовой информации - 0,06%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Sheet1!$B$4:$Q$4</c:f>
              <c:numCache>
                <c:formatCode>General</c:formatCode>
                <c:ptCount val="12"/>
              </c:numCache>
            </c:numRef>
          </c:val>
        </c:ser>
        <c:shape val="box"/>
        <c:axId val="87489536"/>
        <c:axId val="86909696"/>
        <c:axId val="0"/>
      </c:bar3DChart>
      <c:catAx>
        <c:axId val="874895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86909696"/>
        <c:crosses val="autoZero"/>
        <c:auto val="1"/>
        <c:lblAlgn val="ctr"/>
        <c:lblOffset val="100"/>
      </c:catAx>
      <c:valAx>
        <c:axId val="86909696"/>
        <c:scaling>
          <c:orientation val="minMax"/>
        </c:scaling>
        <c:axPos val="l"/>
        <c:majorGridlines/>
        <c:numFmt formatCode="0.0" sourceLinked="1"/>
        <c:tickLblPos val="nextTo"/>
        <c:crossAx val="87489536"/>
        <c:crosses val="autoZero"/>
        <c:crossBetween val="between"/>
      </c:valAx>
    </c:plotArea>
    <c:plotVisOnly val="1"/>
    <c:dispBlanksAs val="zero"/>
  </c:chart>
  <c:spPr>
    <a:noFill/>
    <a:ln>
      <a:noFill/>
    </a:ln>
  </c:spPr>
  <c:txPr>
    <a:bodyPr/>
    <a:lstStyle/>
    <a:p>
      <a:pPr>
        <a:defRPr sz="214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9.2382794823060652E-3"/>
          <c:y val="0.24287153295027311"/>
          <c:w val="0.41982182628062625"/>
          <c:h val="0.6842105263157896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2002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990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rgbClr val="00206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59,7</a:t>
                    </a:r>
                    <a:r>
                      <a:rPr lang="en-US" dirty="0" smtClean="0"/>
                      <a:t>%</a:t>
                    </a:r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7,5%</a:t>
                    </a:r>
                    <a:endParaRPr lang="en-US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6</a:t>
                    </a:r>
                    <a:r>
                      <a:rPr lang="en-US" dirty="0" smtClean="0"/>
                      <a:t>%</a:t>
                    </a:r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2356208706670284E-2"/>
                  <c:y val="-4.01440022699864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6.5732758620689655E-2"/>
                      <c:h val="4.0540540540540543E-2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4.2891494705403467E-2"/>
                  <c:y val="3.3015889905653691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1</a:t>
                    </a:r>
                    <a:r>
                      <a:rPr lang="en-US" dirty="0" smtClean="0"/>
                      <a:t>,4%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14,0</a:t>
                    </a:r>
                    <a:r>
                      <a:rPr lang="en-US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9.1042797990768379E-2"/>
                  <c:y val="-2.0536284315811874E-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3.2314349714906342E-2"/>
                  <c:y val="-6.6083741221536513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0,0%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4.4816272965879297E-2"/>
                  <c:y val="-0.1336417322834646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1%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9.3280839895013151E-2"/>
                  <c:y val="8.2368589061502448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4010">
                <a:noFill/>
              </a:ln>
            </c:spPr>
            <c:txPr>
              <a:bodyPr/>
              <a:lstStyle/>
              <a:p>
                <a:pPr>
                  <a:defRPr sz="132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  <c:separator>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Sheet1!$B$1:$L$1</c:f>
              <c:strCache>
                <c:ptCount val="11"/>
                <c:pt idx="0">
                  <c:v>Развитие образования,молодежной политики и физической культуры и спорта в МО "Печорский муниципальный округ" на 2024-2027 годы 59,7%</c:v>
                </c:pt>
                <c:pt idx="1">
                  <c:v>Развитие культуры в МО "Печорский муниципальный округ"на 2024-2027 годы 7,5%</c:v>
                </c:pt>
                <c:pt idx="2">
                  <c:v>Содействие экономическому развитию и инвестиционной привлекательности МО "Печорский муниципальный округ" на 2024-2027 годы 0,6%</c:v>
                </c:pt>
                <c:pt idx="3">
                  <c:v>Обеспечение безопасности граждан на территории МО "Печорский муниципальный округ" на 2024-2027 годы 0,5%</c:v>
                </c:pt>
                <c:pt idx="4">
                  <c:v>Комплексное развитие систем коммунальной инфраструктуры и благоустройства МО "Печорский муниципальный округ" на 2024-2027 годы 5,9%</c:v>
                </c:pt>
                <c:pt idx="5">
                  <c:v>Развитие транспортного обслуживания населения на территории МО "Печорский муниципальный округ" на 2024-2027 годы   11,4%</c:v>
                </c:pt>
                <c:pt idx="6">
                  <c:v>Управление и обеспечение деятельности Администрации Печорского округа, создание условий для эффективного управления муниципальными финансами и муниципальным долгом МО" Печорский муниципальный округ" на 2024-2027 годы 14,0%</c:v>
                </c:pt>
                <c:pt idx="7">
                  <c:v>Формирование современной городской среды МО "Печорский муниципальный округ" на 2024-2027 годы 0,0%</c:v>
                </c:pt>
                <c:pt idx="8">
                  <c:v>Общественное здоровье населения МО "Печорский муниципальный округ" на 2024-2027 годы   0,0%</c:v>
                </c:pt>
                <c:pt idx="9">
                  <c:v>Комплексное развитие сельских территорий МО "Печорский муниципальный округ" на 2024-2027 годы 0,1%</c:v>
                </c:pt>
                <c:pt idx="10">
                  <c:v>Непрограммные расходы   0,3%</c:v>
                </c:pt>
              </c:strCache>
            </c:strRef>
          </c:cat>
          <c:val>
            <c:numRef>
              <c:f>Sheet1!$B$2:$L$2</c:f>
              <c:numCache>
                <c:formatCode>0.0</c:formatCode>
                <c:ptCount val="11"/>
                <c:pt idx="0">
                  <c:v>353121</c:v>
                </c:pt>
                <c:pt idx="1">
                  <c:v>44346.3</c:v>
                </c:pt>
                <c:pt idx="2">
                  <c:v>3728.4</c:v>
                </c:pt>
                <c:pt idx="3">
                  <c:v>3348.6</c:v>
                </c:pt>
                <c:pt idx="4">
                  <c:v>35137.4</c:v>
                </c:pt>
                <c:pt idx="5">
                  <c:v>67783</c:v>
                </c:pt>
                <c:pt idx="6">
                  <c:v>82639.3</c:v>
                </c:pt>
                <c:pt idx="7">
                  <c:v>0</c:v>
                </c:pt>
                <c:pt idx="8">
                  <c:v>0</c:v>
                </c:pt>
                <c:pt idx="9">
                  <c:v>286</c:v>
                </c:pt>
                <c:pt idx="10">
                  <c:v>1535</c:v>
                </c:pt>
              </c:numCache>
            </c:numRef>
          </c:val>
        </c:ser>
        <c:firstSliceAng val="0"/>
      </c:pieChart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48998257760883451"/>
          <c:y val="2.7373554657019256E-2"/>
          <c:w val="0.46839080459770138"/>
          <c:h val="0.94635809037383956"/>
        </c:manualLayout>
      </c:layout>
      <c:txPr>
        <a:bodyPr/>
        <a:lstStyle/>
        <a:p>
          <a:pPr>
            <a:defRPr sz="900" b="1" i="0" baseline="0"/>
          </a:pPr>
          <a:endParaRPr lang="ru-RU"/>
        </a:p>
      </c:txPr>
    </c:legend>
    <c:plotVisOnly val="1"/>
    <c:dispBlanksAs val="zero"/>
  </c:chart>
  <c:spPr>
    <a:gradFill>
      <a:gsLst>
        <a:gs pos="0">
          <a:schemeClr val="bg2"/>
        </a:gs>
        <a:gs pos="50000">
          <a:schemeClr val="bg1"/>
        </a:gs>
        <a:gs pos="100000">
          <a:schemeClr val="bg2"/>
        </a:gs>
      </a:gsLst>
      <a:lin ang="5400000" scaled="1"/>
    </a:gradFill>
    <a:ln>
      <a:noFill/>
    </a:ln>
  </c:spPr>
  <c:txPr>
    <a:bodyPr/>
    <a:lstStyle/>
    <a:p>
      <a:pPr>
        <a:defRPr sz="132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0.95975</cdr:x>
      <cdr:y>0.41325</cdr:y>
    </cdr:from>
    <cdr:to>
      <cdr:x>0.98525</cdr:x>
      <cdr:y>0.49125</cdr:y>
    </cdr:to>
    <cdr:sp macro="" textlink="">
      <cdr:nvSpPr>
        <cdr:cNvPr id="1945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14752" y="3471734"/>
          <a:ext cx="244830" cy="6552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5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398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3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3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398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B1AB2A-21F5-4EE9-82E3-4C0578E236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8668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398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11295F-E8E6-42D3-A201-CF5610EC350C}" type="datetimeFigureOut">
              <a:rPr lang="ru-RU"/>
              <a:pPr>
                <a:defRPr/>
              </a:pPr>
              <a:t>05.12.2024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710"/>
            <a:ext cx="5438140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398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7DF3D6-A56B-409F-8266-77A0DC12DA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3760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5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789253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95916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752F1F-E6A3-441E-8BF3-056C105A7099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767240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E57287-F7C6-4357-A5A1-C897D116344B}" type="slidenum">
              <a:rPr lang="ru-RU" smtClean="0"/>
              <a:pPr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42699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7DF3D6-A56B-409F-8266-77A0DC12DA3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6354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C2E719-6A0F-4126-8434-90CF4962FBD6}" type="slidenum">
              <a:rPr lang="ru-RU" smtClean="0"/>
              <a:pPr/>
              <a:t>25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02726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30519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519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38071-0F8D-40F3-82E7-98823CE8F4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A9A65-F5EA-434A-8165-9646EACDB1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6B0F7-66D7-4839-9711-B2C79A5C8C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88A1A-4D0A-4B0C-B264-779F895C96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7B7D-D650-4A68-A112-2E4569E53A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4D49A-E351-4C32-BD4A-922C5C57B1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872D-8D27-4DE4-B67E-D9D901B466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B7EFC-43BF-4A02-A218-2C418E8935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9E840-7AA7-47AA-914E-A6177F5C25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1270F-8BB8-4DC2-84B9-9B58D5C9CF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28439-8008-4F32-AEC6-D1B6E3DF74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8BC3B-2B3C-49D3-9FDB-CF28900C91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904C3-8BC5-47F7-85CB-8E0B25A1BD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0413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30416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416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416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416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416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D1A853-EA9C-4A5C-99C2-69E7748795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9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6"/>
          <p:cNvSpPr>
            <a:spLocks noChangeArrowheads="1" noChangeShapeType="1" noTextEdit="1"/>
          </p:cNvSpPr>
          <p:nvPr/>
        </p:nvSpPr>
        <p:spPr bwMode="auto">
          <a:xfrm>
            <a:off x="228600" y="5257800"/>
            <a:ext cx="87630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41"/>
              </a:avLst>
            </a:prstTxWarp>
          </a:bodyPr>
          <a:lstStyle/>
          <a:p>
            <a:pPr algn="ctr"/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Подготовлен на основании проекта бюджета </a:t>
            </a:r>
          </a:p>
          <a:p>
            <a:pPr algn="ctr"/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муниципального образования </a:t>
            </a:r>
          </a:p>
          <a:p>
            <a:pPr algn="ctr"/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Печорский муниципальный округ </a:t>
            </a:r>
          </a:p>
          <a:p>
            <a:pPr algn="ctr"/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 2025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 и </a:t>
            </a:r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 плановый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период </a:t>
            </a:r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2026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 </a:t>
            </a:r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2027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годов</a:t>
            </a:r>
          </a:p>
        </p:txBody>
      </p:sp>
      <p:sp>
        <p:nvSpPr>
          <p:cNvPr id="2052" name="WordArt 7"/>
          <p:cNvSpPr>
            <a:spLocks noChangeArrowheads="1" noChangeShapeType="1" noTextEdit="1"/>
          </p:cNvSpPr>
          <p:nvPr/>
        </p:nvSpPr>
        <p:spPr bwMode="auto">
          <a:xfrm>
            <a:off x="1676400" y="1905000"/>
            <a:ext cx="5715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"Печорский 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муниципальный округ"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3" name="WordArt 8"/>
          <p:cNvSpPr>
            <a:spLocks noChangeArrowheads="1" noChangeShapeType="1" noTextEdit="1"/>
          </p:cNvSpPr>
          <p:nvPr/>
        </p:nvSpPr>
        <p:spPr bwMode="auto">
          <a:xfrm>
            <a:off x="2328863" y="1219200"/>
            <a:ext cx="44862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Бюджет для граждан</a:t>
            </a: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438400"/>
            <a:ext cx="5638800" cy="276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026" name="Picture 2" descr="pechory_r_coa_20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04799"/>
            <a:ext cx="762000" cy="94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209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Государственная пошлина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2 155,0 тыс.руб.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1,1% от налоговых и неналоговых доходов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382000" cy="4572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Норматив зачисления налога 100%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/>
              <a:t>По делам, рассматриваемым судами общей юрисдикции, мировыми судьями (за исключением Верховного Суда РФ)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За выдачу разрешения на установку рекламной конструкции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За выдачу органом местного самоуправления специального разрешения на движение по автомобильной дороге транспортных средств, осуществляющего перевозки опасных тяжеловесных и крупногабаритных грузов</a:t>
            </a:r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lvl="1"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/>
              <a:t> За совершение нотариальных действий должностными лицами органов местного самоуправления, уполномоченными в соответствии с законодательными актами Российской Федерации на совершение нотариальных действий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НЕНАЛОГОВЫЕ ДОХОДЫ</a:t>
            </a:r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12954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838200" y="2819400"/>
            <a:ext cx="2286000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4" name="Rectangle 8"/>
          <p:cNvSpPr>
            <a:spLocks noChangeArrowheads="1"/>
          </p:cNvSpPr>
          <p:nvPr/>
        </p:nvSpPr>
        <p:spPr bwMode="auto">
          <a:xfrm>
            <a:off x="2514600" y="2362200"/>
            <a:ext cx="1981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продажи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материальных 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нематериальных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активов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22 000,0 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10,9% от 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6" name="AutoShape 11"/>
          <p:cNvSpPr>
            <a:spLocks noChangeArrowheads="1"/>
          </p:cNvSpPr>
          <p:nvPr/>
        </p:nvSpPr>
        <p:spPr bwMode="auto">
          <a:xfrm>
            <a:off x="5257800" y="12954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8" name="Rectangle 12"/>
          <p:cNvSpPr>
            <a:spLocks noChangeArrowheads="1"/>
          </p:cNvSpPr>
          <p:nvPr/>
        </p:nvSpPr>
        <p:spPr bwMode="auto">
          <a:xfrm>
            <a:off x="4648200" y="2362200"/>
            <a:ext cx="19050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Штрафы,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санкции,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возмещение ущерба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292,0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0,1% от 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доходов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8" name="AutoShape 13"/>
          <p:cNvSpPr>
            <a:spLocks noChangeArrowheads="1"/>
          </p:cNvSpPr>
          <p:nvPr/>
        </p:nvSpPr>
        <p:spPr bwMode="auto">
          <a:xfrm>
            <a:off x="69342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0" name="Rectangle 14"/>
          <p:cNvSpPr>
            <a:spLocks noChangeArrowheads="1"/>
          </p:cNvSpPr>
          <p:nvPr/>
        </p:nvSpPr>
        <p:spPr bwMode="auto">
          <a:xfrm>
            <a:off x="6629400" y="2362200"/>
            <a:ext cx="2362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Платежи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  пользовании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природными ресурсами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422,0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Норматив зачисления 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60%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0,2% </a:t>
            </a: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70" name="AutoShape 15"/>
          <p:cNvSpPr>
            <a:spLocks noChangeArrowheads="1"/>
          </p:cNvSpPr>
          <p:nvPr/>
        </p:nvSpPr>
        <p:spPr bwMode="auto">
          <a:xfrm>
            <a:off x="33528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2" name="Rectangle 16"/>
          <p:cNvSpPr>
            <a:spLocks noChangeArrowheads="1"/>
          </p:cNvSpPr>
          <p:nvPr/>
        </p:nvSpPr>
        <p:spPr bwMode="auto">
          <a:xfrm>
            <a:off x="228600" y="2362200"/>
            <a:ext cx="21336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 использования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имущества,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находящегося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муниципальной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собственности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7 620,0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3,8% 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idx="1"/>
          </p:nvPr>
        </p:nvSpPr>
        <p:spPr>
          <a:xfrm>
            <a:off x="762000" y="381000"/>
            <a:ext cx="8153400" cy="6248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Безвозмездные поступления  из областного бюджета в бюджет МО Печорский муниципальный округ Псковской области на 2025 год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Дотации   110 771,0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Субвенции 197 652,0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Субсидии 57 754,0 т.р.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Иные межбюджетные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трансферты  25 010,0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2438400" y="1752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905000" y="26670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762000" y="4419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4"/>
          <p:cNvSpPr>
            <a:spLocks noChangeArrowheads="1"/>
          </p:cNvSpPr>
          <p:nvPr/>
        </p:nvSpPr>
        <p:spPr bwMode="auto">
          <a:xfrm>
            <a:off x="1371600" y="35052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Безвозмездные поступления из областного бюджета в бюджет МО Печорский муниципальный округ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Псковской области  на 2025 год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3030007319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17084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487" name="Group 271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4137159477"/>
              </p:ext>
            </p:extLst>
          </p:nvPr>
        </p:nvGraphicFramePr>
        <p:xfrm>
          <a:off x="457200" y="0"/>
          <a:ext cx="8305800" cy="5862777"/>
        </p:xfrm>
        <a:graphic>
          <a:graphicData uri="http://schemas.openxmlformats.org/drawingml/2006/table">
            <a:tbl>
              <a:tblPr/>
              <a:tblGrid>
                <a:gridCol w="4267200"/>
                <a:gridCol w="1981200"/>
                <a:gridCol w="2057400"/>
              </a:tblGrid>
              <a:tr h="80565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Расходы бюджета МО Печорский муниципальный округ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Псковской области на 2025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21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вес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4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расходов  в т.ч: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591 925,0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Общегосударственные вопросы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82 311,9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оборона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1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безопасность и     правоохранительная деятельность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586,0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экономика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72 713,4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Жилищно-коммунальное хозяйство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35 212,4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Охрана окружающей среды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Образование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343 912,0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94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Культура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44 431,3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Социальная политика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9 485,0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Физ.культура и спорт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2 101,0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8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Средства массовой информации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350,0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01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Обслуживание муниципального долга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02" name="Rectangle 34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Структура расходов по разделам бюджета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МО Печорский муниципальный округ Псковской области  на 2025 год</a:t>
            </a:r>
          </a:p>
        </p:txBody>
      </p:sp>
      <p:graphicFrame>
        <p:nvGraphicFramePr>
          <p:cNvPr id="5" name="Object 32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146300"/>
          <a:ext cx="3937000" cy="3436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bject 3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01040629"/>
              </p:ext>
            </p:extLst>
          </p:nvPr>
        </p:nvGraphicFramePr>
        <p:xfrm>
          <a:off x="152400" y="1245094"/>
          <a:ext cx="8839200" cy="5457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88392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Распределение бюджетных  ассигнований по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муниципальным программам</a:t>
            </a:r>
            <a:endParaRPr lang="ru-RU" sz="14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образования, молодежной политики и физической культуры и спорта в МО Печорский  муниципальный округ на 2024-2027 годы  </a:t>
            </a:r>
            <a:r>
              <a:rPr lang="ru-RU" sz="1400" b="1" dirty="0" smtClean="0"/>
              <a:t>    </a:t>
            </a:r>
            <a:r>
              <a:rPr lang="ru-RU" sz="1400" b="1" dirty="0" smtClean="0">
                <a:solidFill>
                  <a:schemeClr val="accent1"/>
                </a:solidFill>
              </a:rPr>
              <a:t>353 121,0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культуры в МО Печорский муниципальный округ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на 2024-2027 годы  </a:t>
            </a:r>
            <a:r>
              <a:rPr lang="ru-RU" sz="1400" b="1" dirty="0" smtClean="0">
                <a:solidFill>
                  <a:schemeClr val="accent1"/>
                </a:solidFill>
              </a:rPr>
              <a:t>44 346,3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5835509"/>
              </p:ext>
            </p:extLst>
          </p:nvPr>
        </p:nvGraphicFramePr>
        <p:xfrm>
          <a:off x="304800" y="1219201"/>
          <a:ext cx="8610599" cy="2570480"/>
        </p:xfrm>
        <a:graphic>
          <a:graphicData uri="http://schemas.openxmlformats.org/drawingml/2006/table">
            <a:tbl>
              <a:tblPr/>
              <a:tblGrid>
                <a:gridCol w="4612804"/>
                <a:gridCol w="1230104"/>
                <a:gridCol w="1370948"/>
                <a:gridCol w="1396743"/>
              </a:tblGrid>
              <a:tr h="14382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6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дошкольного, общего, дополнительного образования»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347 056,0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118 693,0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228 363,0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«Молодое поколение»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1 890,0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1874,0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системы защиты прав детей»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2 074,0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2 074,0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физической культуры и спорта»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2 101,0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2 015,0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7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353 121,0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230 539,0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2207906"/>
              </p:ext>
            </p:extLst>
          </p:nvPr>
        </p:nvGraphicFramePr>
        <p:xfrm>
          <a:off x="304798" y="4648202"/>
          <a:ext cx="8610600" cy="1676397"/>
        </p:xfrm>
        <a:graphic>
          <a:graphicData uri="http://schemas.openxmlformats.org/drawingml/2006/table">
            <a:tbl>
              <a:tblPr/>
              <a:tblGrid>
                <a:gridCol w="3234781"/>
                <a:gridCol w="1646417"/>
                <a:gridCol w="1864701"/>
                <a:gridCol w="1864701"/>
              </a:tblGrid>
              <a:tr h="29745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Подпрограмма «Развитие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культуры»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</a:t>
                      </a:r>
                      <a:r>
                        <a:rPr lang="ru-RU" sz="12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346,3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44 054,3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57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44 346,3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44 054,3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2"/>
            <a:ext cx="8229600" cy="6503987"/>
          </a:xfrm>
        </p:spPr>
        <p:txBody>
          <a:bodyPr/>
          <a:lstStyle/>
          <a:p>
            <a:pPr marL="0" indent="0" algn="ctr">
              <a:buNone/>
            </a:pPr>
            <a:endParaRPr lang="ru-RU" sz="20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0000"/>
                </a:solidFill>
              </a:rPr>
              <a:t>Распределение бюджетных  ассигнований по муниципальным программам</a:t>
            </a: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r>
              <a:rPr lang="ru-RU" sz="1400" b="1" dirty="0" smtClean="0">
                <a:solidFill>
                  <a:srgbClr val="DBBD71"/>
                </a:solidFill>
              </a:rPr>
              <a:t>Содействие экономическому развитию и инвестиционной привлекательности МО Печорский муниципальный округ на 2024-2027 годы  </a:t>
            </a:r>
            <a:r>
              <a:rPr lang="ru-RU" sz="1400" b="1" dirty="0" smtClean="0">
                <a:solidFill>
                  <a:srgbClr val="F8A500"/>
                </a:solidFill>
              </a:rPr>
              <a:t>3 728,4 тыс. руб.</a:t>
            </a: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FFFFF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>
              <a:solidFill>
                <a:srgbClr val="DBBD7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8937344"/>
              </p:ext>
            </p:extLst>
          </p:nvPr>
        </p:nvGraphicFramePr>
        <p:xfrm>
          <a:off x="457201" y="2362199"/>
          <a:ext cx="8153400" cy="3200400"/>
        </p:xfrm>
        <a:graphic>
          <a:graphicData uri="http://schemas.openxmlformats.org/drawingml/2006/table">
            <a:tbl>
              <a:tblPr/>
              <a:tblGrid>
                <a:gridCol w="4079466"/>
                <a:gridCol w="1406933"/>
                <a:gridCol w="1371600"/>
                <a:gridCol w="1295401"/>
              </a:tblGrid>
              <a:tr h="30141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7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туристического комплекса Печорского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муниципального округа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181,3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  и поддержка малого и среднего предпринимательства в Печорском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муниципальном округе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сельского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хозяйства в Печорском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муниципальном округе»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3 411,1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3 070,0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3 728,4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478,4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3250,0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4080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524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endParaRPr lang="ru-RU" sz="2000" kern="0" dirty="0" smtClean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</a:t>
            </a: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219200"/>
            <a:ext cx="80772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 smtClean="0">
              <a:solidFill>
                <a:srgbClr val="DBBD7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 algn="ctr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Обеспечение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безопасности граждан на территории МО </a:t>
            </a: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Печорский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муниципальный </a:t>
            </a: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округ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на </a:t>
            </a: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2024-2027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годы     </a:t>
            </a:r>
            <a:r>
              <a:rPr lang="ru-RU" sz="1400" b="1" kern="0" dirty="0" smtClean="0">
                <a:solidFill>
                  <a:srgbClr val="F8A5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3 348,6 тыс</a:t>
            </a:r>
            <a:r>
              <a:rPr lang="ru-RU" sz="1400" b="1" kern="0" dirty="0">
                <a:solidFill>
                  <a:srgbClr val="F8A5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. руб.</a:t>
            </a:r>
            <a:endParaRPr lang="ru-RU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635593"/>
              </p:ext>
            </p:extLst>
          </p:nvPr>
        </p:nvGraphicFramePr>
        <p:xfrm>
          <a:off x="457200" y="2209798"/>
          <a:ext cx="8458200" cy="3505202"/>
        </p:xfrm>
        <a:graphic>
          <a:graphicData uri="http://schemas.openxmlformats.org/drawingml/2006/table">
            <a:tbl>
              <a:tblPr/>
              <a:tblGrid>
                <a:gridCol w="4648200"/>
                <a:gridCol w="1295400"/>
                <a:gridCol w="1255400"/>
                <a:gridCol w="1259200"/>
              </a:tblGrid>
              <a:tr h="30905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6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«Пожарная безопасность муниципального образования «Печорский муниципальный округ»» 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«Антинаркотическая деятельность на территории МО «Печорский муниципальный округ»»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3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«Пограничная безопасность и профилактика преступлений и правонарушений на территории муниципального образования «Печорский муниципальный округ»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2 712,6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173,6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2 539,0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54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3 348,6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733,6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2 615,0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609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914400"/>
            <a:ext cx="5867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752600"/>
            <a:ext cx="80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buSzPts val="1000"/>
              <a:tabLst>
                <a:tab pos="1178560" algn="l"/>
              </a:tabLst>
            </a:pP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Комплексное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 </a:t>
            </a:r>
            <a:r>
              <a:rPr lang="ru-RU" sz="14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развитие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 систем коммунальной инфраструктуры и благоустройства МО </a:t>
            </a: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Печорский 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муниципальный </a:t>
            </a: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округ 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на </a:t>
            </a: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2024-2027гг.  35 137,4  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тыс. руб. </a:t>
            </a:r>
            <a:endParaRPr lang="ru-RU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5780721"/>
              </p:ext>
            </p:extLst>
          </p:nvPr>
        </p:nvGraphicFramePr>
        <p:xfrm>
          <a:off x="457200" y="2491263"/>
          <a:ext cx="8077201" cy="3826161"/>
        </p:xfrm>
        <a:graphic>
          <a:graphicData uri="http://schemas.openxmlformats.org/drawingml/2006/table">
            <a:tbl>
              <a:tblPr/>
              <a:tblGrid>
                <a:gridCol w="4778237"/>
                <a:gridCol w="1002542"/>
                <a:gridCol w="1148211"/>
                <a:gridCol w="1148211"/>
              </a:tblGrid>
              <a:tr h="27824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5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09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«Комплексное развитие систем коммунальной инфраструктуры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«Печорский муниципальный округ»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25 591,1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23 254,1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2 337,0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3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Подпрограмма «Энергоснабжение и повышение энергетической эффективности»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5 645,3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1042,3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4603,0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3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Подпрограмма «Переселение граждан из аварийного жилищного фонда»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3 900,0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3 900,0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55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Программа «Жилище»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595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450215" algn="l"/>
                          <a:tab pos="1180465" algn="ctr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ИТОГО: 	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35 137,4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28 196,4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6 941,0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2167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 характеристики бюджета МО Печорский муниципальный округ </a:t>
            </a:r>
            <a:b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Псковской области на 2025 год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19399"/>
            <a:ext cx="8229600" cy="365760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Объем доходов   592 159,0 тыс. руб.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Объем расходов  591 925,0 тыс. руб</a:t>
            </a:r>
            <a:r>
              <a:rPr lang="ru-RU" sz="3600" dirty="0" smtClean="0"/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Профицит 234,0 тыс.руб.</a:t>
            </a:r>
            <a:endParaRPr lang="ru-RU" sz="3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</a:t>
            </a: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152400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762000"/>
            <a:ext cx="830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>
                <a:solidFill>
                  <a:srgbClr val="FFFFFF"/>
                </a:solidFill>
              </a:rPr>
              <a:t>Развитие транспортного обслуживания населения на </a:t>
            </a:r>
            <a:r>
              <a:rPr lang="ru-RU" sz="1400" dirty="0" smtClean="0">
                <a:solidFill>
                  <a:srgbClr val="FFFFFF"/>
                </a:solidFill>
              </a:rPr>
              <a:t>территории</a:t>
            </a:r>
          </a:p>
          <a:p>
            <a:pPr lvl="0" algn="ctr"/>
            <a:r>
              <a:rPr lang="ru-RU" sz="1400" dirty="0" smtClean="0">
                <a:solidFill>
                  <a:srgbClr val="FFFFFF"/>
                </a:solidFill>
              </a:rPr>
              <a:t> </a:t>
            </a:r>
            <a:r>
              <a:rPr lang="ru-RU" sz="1400" dirty="0">
                <a:solidFill>
                  <a:srgbClr val="FFFFFF"/>
                </a:solidFill>
              </a:rPr>
              <a:t>МО </a:t>
            </a:r>
            <a:r>
              <a:rPr lang="ru-RU" sz="1400" dirty="0" smtClean="0">
                <a:solidFill>
                  <a:srgbClr val="FFFFFF"/>
                </a:solidFill>
              </a:rPr>
              <a:t>Печорский </a:t>
            </a:r>
            <a:r>
              <a:rPr lang="ru-RU" sz="1400" dirty="0">
                <a:solidFill>
                  <a:srgbClr val="FFFFFF"/>
                </a:solidFill>
              </a:rPr>
              <a:t>муниципальный </a:t>
            </a:r>
            <a:r>
              <a:rPr lang="ru-RU" sz="1400" dirty="0" smtClean="0">
                <a:solidFill>
                  <a:srgbClr val="FFFFFF"/>
                </a:solidFill>
              </a:rPr>
              <a:t>округ </a:t>
            </a:r>
            <a:r>
              <a:rPr lang="ru-RU" sz="1400" dirty="0">
                <a:solidFill>
                  <a:srgbClr val="FFFFFF"/>
                </a:solidFill>
              </a:rPr>
              <a:t>на </a:t>
            </a:r>
            <a:r>
              <a:rPr lang="ru-RU" sz="1400" dirty="0" smtClean="0">
                <a:solidFill>
                  <a:srgbClr val="FFFFFF"/>
                </a:solidFill>
              </a:rPr>
              <a:t>2024-2027 </a:t>
            </a:r>
            <a:r>
              <a:rPr lang="ru-RU" sz="1400" dirty="0">
                <a:solidFill>
                  <a:srgbClr val="FFFFFF"/>
                </a:solidFill>
              </a:rPr>
              <a:t>годы    </a:t>
            </a:r>
            <a:r>
              <a:rPr lang="ru-RU" sz="1400" dirty="0" smtClean="0">
                <a:solidFill>
                  <a:srgbClr val="FFFFFF"/>
                </a:solidFill>
              </a:rPr>
              <a:t>67 783,0 тыс</a:t>
            </a:r>
            <a:r>
              <a:rPr lang="ru-RU" sz="1400" dirty="0">
                <a:solidFill>
                  <a:srgbClr val="FFFFFF"/>
                </a:solidFill>
              </a:rPr>
              <a:t>. руб.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6416747"/>
              </p:ext>
            </p:extLst>
          </p:nvPr>
        </p:nvGraphicFramePr>
        <p:xfrm>
          <a:off x="381000" y="1524000"/>
          <a:ext cx="8229600" cy="3101340"/>
        </p:xfrm>
        <a:graphic>
          <a:graphicData uri="http://schemas.openxmlformats.org/drawingml/2006/table">
            <a:tbl>
              <a:tblPr/>
              <a:tblGrid>
                <a:gridCol w="4980314"/>
                <a:gridCol w="987490"/>
                <a:gridCol w="1130898"/>
                <a:gridCol w="1130898"/>
              </a:tblGrid>
              <a:tr h="28027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3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5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9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«Сохранение и развитие автомобильных дорог общего пользования местного значения в муниципальном образовании «Печорский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район»»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54 602,0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28 445,0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157,0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9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«Совершенствование транспортного обслуживания населения на территории муниципального образования «Печорский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район»»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13 181,0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3 316,0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9 865,0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67 783,0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31 761,0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36 022,0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569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381000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143000"/>
            <a:ext cx="8229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>
                <a:solidFill>
                  <a:srgbClr val="FFFFFF"/>
                </a:solidFill>
              </a:rPr>
              <a:t>Управление и обеспечение деятельности Администрации Печорского округа, создание условий для эффективного управления муниципальными финансами и муниципальным долгом МО </a:t>
            </a:r>
            <a:r>
              <a:rPr lang="ru-RU" sz="1400" dirty="0" smtClean="0">
                <a:solidFill>
                  <a:srgbClr val="FFFFFF"/>
                </a:solidFill>
              </a:rPr>
              <a:t>Печорский </a:t>
            </a:r>
            <a:r>
              <a:rPr lang="ru-RU" sz="1400" dirty="0">
                <a:solidFill>
                  <a:srgbClr val="FFFFFF"/>
                </a:solidFill>
              </a:rPr>
              <a:t>муниципальный </a:t>
            </a:r>
            <a:r>
              <a:rPr lang="ru-RU" sz="1400" dirty="0" smtClean="0">
                <a:solidFill>
                  <a:srgbClr val="FFFFFF"/>
                </a:solidFill>
              </a:rPr>
              <a:t>округ </a:t>
            </a:r>
            <a:r>
              <a:rPr lang="ru-RU" sz="1400" dirty="0">
                <a:solidFill>
                  <a:srgbClr val="FFFFFF"/>
                </a:solidFill>
              </a:rPr>
              <a:t>на </a:t>
            </a:r>
            <a:r>
              <a:rPr lang="ru-RU" sz="1400" dirty="0" smtClean="0">
                <a:solidFill>
                  <a:srgbClr val="FFFFFF"/>
                </a:solidFill>
              </a:rPr>
              <a:t>2024-2027 </a:t>
            </a:r>
            <a:r>
              <a:rPr lang="ru-RU" sz="1400" dirty="0">
                <a:solidFill>
                  <a:srgbClr val="FFFFFF"/>
                </a:solidFill>
              </a:rPr>
              <a:t>годы     </a:t>
            </a:r>
            <a:r>
              <a:rPr lang="ru-RU" sz="1400" dirty="0" smtClean="0">
                <a:solidFill>
                  <a:srgbClr val="FFFFFF"/>
                </a:solidFill>
              </a:rPr>
              <a:t>82 639,3 тыс</a:t>
            </a:r>
            <a:r>
              <a:rPr lang="ru-RU" sz="1400" dirty="0">
                <a:solidFill>
                  <a:srgbClr val="FFFFFF"/>
                </a:solidFill>
              </a:rPr>
              <a:t>.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27920390"/>
              </p:ext>
            </p:extLst>
          </p:nvPr>
        </p:nvGraphicFramePr>
        <p:xfrm>
          <a:off x="533400" y="1881664"/>
          <a:ext cx="8153400" cy="3667540"/>
        </p:xfrm>
        <a:graphic>
          <a:graphicData uri="http://schemas.openxmlformats.org/drawingml/2006/table">
            <a:tbl>
              <a:tblPr/>
              <a:tblGrid>
                <a:gridCol w="5007057"/>
                <a:gridCol w="1094725"/>
                <a:gridCol w="1025809"/>
                <a:gridCol w="1025809"/>
              </a:tblGrid>
              <a:tr h="29613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4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«Обеспечение функционирования Администрации Печорского муниципального округа»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78 888,3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78 888,3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«Обеспечение общего порядка и противодействие коррупции»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489,0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2 488,0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«Совершенствование, развитие бюджетного процесса и управление муниципальным долгом»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«Социальная поддержка граждан и реализация демографической политики в муниципальном образовании»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1 242,0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82 639,3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82 168,3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7826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2286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943144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>
                <a:solidFill>
                  <a:srgbClr val="FFFFFF"/>
                </a:solidFill>
              </a:rPr>
              <a:t>Формирование современной городской среды МО </a:t>
            </a:r>
            <a:r>
              <a:rPr lang="ru-RU" sz="1400" dirty="0" smtClean="0">
                <a:solidFill>
                  <a:srgbClr val="FFFFFF"/>
                </a:solidFill>
              </a:rPr>
              <a:t>Печорский </a:t>
            </a:r>
            <a:r>
              <a:rPr lang="ru-RU" sz="1400" dirty="0">
                <a:solidFill>
                  <a:srgbClr val="FFFFFF"/>
                </a:solidFill>
              </a:rPr>
              <a:t>муниципальный </a:t>
            </a:r>
            <a:r>
              <a:rPr lang="ru-RU" sz="1400" dirty="0" smtClean="0">
                <a:solidFill>
                  <a:srgbClr val="FFFFFF"/>
                </a:solidFill>
              </a:rPr>
              <a:t>округ </a:t>
            </a:r>
            <a:r>
              <a:rPr lang="ru-RU" sz="1400" dirty="0">
                <a:solidFill>
                  <a:srgbClr val="FFFFFF"/>
                </a:solidFill>
              </a:rPr>
              <a:t>на </a:t>
            </a:r>
            <a:r>
              <a:rPr lang="ru-RU" sz="1400" dirty="0" smtClean="0">
                <a:solidFill>
                  <a:srgbClr val="FFFFFF"/>
                </a:solidFill>
              </a:rPr>
              <a:t>2024-2027 </a:t>
            </a:r>
            <a:r>
              <a:rPr lang="ru-RU" sz="1400" dirty="0">
                <a:solidFill>
                  <a:srgbClr val="FFFFFF"/>
                </a:solidFill>
              </a:rPr>
              <a:t>годы      </a:t>
            </a:r>
            <a:r>
              <a:rPr lang="ru-RU" sz="1400" dirty="0" smtClean="0">
                <a:solidFill>
                  <a:srgbClr val="FFFFFF"/>
                </a:solidFill>
              </a:rPr>
              <a:t>0,0 тыс</a:t>
            </a:r>
            <a:r>
              <a:rPr lang="ru-RU" sz="1400" dirty="0">
                <a:solidFill>
                  <a:srgbClr val="FFFFFF"/>
                </a:solidFill>
              </a:rPr>
              <a:t>. руб.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4995528"/>
              </p:ext>
            </p:extLst>
          </p:nvPr>
        </p:nvGraphicFramePr>
        <p:xfrm>
          <a:off x="457200" y="1473022"/>
          <a:ext cx="8077200" cy="1651178"/>
        </p:xfrm>
        <a:graphic>
          <a:graphicData uri="http://schemas.openxmlformats.org/drawingml/2006/table">
            <a:tbl>
              <a:tblPr/>
              <a:tblGrid>
                <a:gridCol w="3483269"/>
                <a:gridCol w="1509011"/>
                <a:gridCol w="1542460"/>
                <a:gridCol w="1542460"/>
              </a:tblGrid>
              <a:tr h="210036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«Благоустройство общественных территорий»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42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7700" y="3276600"/>
            <a:ext cx="7886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FFFFFF"/>
                </a:solidFill>
              </a:rPr>
              <a:t>Общественное </a:t>
            </a:r>
            <a:r>
              <a:rPr lang="ru-RU" sz="1400" dirty="0">
                <a:solidFill>
                  <a:srgbClr val="FFFFFF"/>
                </a:solidFill>
              </a:rPr>
              <a:t>здоровье населения МО </a:t>
            </a:r>
            <a:r>
              <a:rPr lang="ru-RU" sz="1400" dirty="0" smtClean="0">
                <a:solidFill>
                  <a:srgbClr val="FFFFFF"/>
                </a:solidFill>
              </a:rPr>
              <a:t>Печорский </a:t>
            </a:r>
            <a:r>
              <a:rPr lang="ru-RU" sz="1400" dirty="0">
                <a:solidFill>
                  <a:srgbClr val="FFFFFF"/>
                </a:solidFill>
              </a:rPr>
              <a:t>муниципальный </a:t>
            </a:r>
            <a:r>
              <a:rPr lang="ru-RU" sz="1400" dirty="0" smtClean="0">
                <a:solidFill>
                  <a:srgbClr val="FFFFFF"/>
                </a:solidFill>
              </a:rPr>
              <a:t>округ </a:t>
            </a:r>
            <a:r>
              <a:rPr lang="ru-RU" sz="1400" dirty="0">
                <a:solidFill>
                  <a:srgbClr val="FFFFFF"/>
                </a:solidFill>
              </a:rPr>
              <a:t>на </a:t>
            </a:r>
            <a:r>
              <a:rPr lang="ru-RU" sz="1400" dirty="0" smtClean="0">
                <a:solidFill>
                  <a:srgbClr val="FFFFFF"/>
                </a:solidFill>
              </a:rPr>
              <a:t>2024-2027 </a:t>
            </a:r>
            <a:r>
              <a:rPr lang="ru-RU" sz="1400" dirty="0">
                <a:solidFill>
                  <a:srgbClr val="FFFFFF"/>
                </a:solidFill>
              </a:rPr>
              <a:t>годы </a:t>
            </a:r>
            <a:r>
              <a:rPr lang="ru-RU" sz="1400" dirty="0" smtClean="0">
                <a:solidFill>
                  <a:srgbClr val="FFFFFF"/>
                </a:solidFill>
              </a:rPr>
              <a:t>0,0 </a:t>
            </a:r>
            <a:r>
              <a:rPr lang="ru-RU" sz="1400" dirty="0">
                <a:solidFill>
                  <a:srgbClr val="FFFFFF"/>
                </a:solidFill>
              </a:rPr>
              <a:t>тыс. руб.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9923081"/>
              </p:ext>
            </p:extLst>
          </p:nvPr>
        </p:nvGraphicFramePr>
        <p:xfrm>
          <a:off x="457197" y="3799819"/>
          <a:ext cx="8077202" cy="1746958"/>
        </p:xfrm>
        <a:graphic>
          <a:graphicData uri="http://schemas.openxmlformats.org/drawingml/2006/table">
            <a:tbl>
              <a:tblPr/>
              <a:tblGrid>
                <a:gridCol w="2727243"/>
                <a:gridCol w="1760903"/>
                <a:gridCol w="1794528"/>
                <a:gridCol w="1794528"/>
              </a:tblGrid>
              <a:tr h="238781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«Общественное здоровье»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417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202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447800"/>
            <a:ext cx="723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Комплексное </a:t>
            </a:r>
            <a:r>
              <a:rPr lang="ru-RU" sz="1400" dirty="0"/>
              <a:t>развитие сельских территорий МО </a:t>
            </a:r>
            <a:r>
              <a:rPr lang="ru-RU" sz="1400" dirty="0" smtClean="0"/>
              <a:t>Печорский </a:t>
            </a:r>
            <a:r>
              <a:rPr lang="ru-RU" sz="1400" dirty="0"/>
              <a:t>муниципальный </a:t>
            </a:r>
            <a:r>
              <a:rPr lang="ru-RU" sz="1400" dirty="0" smtClean="0"/>
              <a:t>округ </a:t>
            </a:r>
            <a:r>
              <a:rPr lang="ru-RU" sz="1400" dirty="0"/>
              <a:t>на </a:t>
            </a:r>
            <a:r>
              <a:rPr lang="ru-RU" sz="1400" dirty="0" smtClean="0"/>
              <a:t>2024-2027 </a:t>
            </a:r>
            <a:r>
              <a:rPr lang="ru-RU" sz="1400" dirty="0"/>
              <a:t>годы      </a:t>
            </a:r>
            <a:r>
              <a:rPr lang="ru-RU" sz="1400" dirty="0" smtClean="0"/>
              <a:t>286,0 тыс</a:t>
            </a:r>
            <a:r>
              <a:rPr lang="ru-RU" sz="1400" dirty="0"/>
              <a:t>. руб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533400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3037416"/>
              </p:ext>
            </p:extLst>
          </p:nvPr>
        </p:nvGraphicFramePr>
        <p:xfrm>
          <a:off x="457200" y="2177535"/>
          <a:ext cx="7924799" cy="2423234"/>
        </p:xfrm>
        <a:graphic>
          <a:graphicData uri="http://schemas.openxmlformats.org/drawingml/2006/table">
            <a:tbl>
              <a:tblPr/>
              <a:tblGrid>
                <a:gridCol w="2675785"/>
                <a:gridCol w="1727678"/>
                <a:gridCol w="1760668"/>
                <a:gridCol w="1760668"/>
              </a:tblGrid>
              <a:tr h="337065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2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4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«Осуществление деятельности по обращению с животными без владельцев на территории Печорского муниципального округа»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369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143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74" name="Rectangle 262"/>
          <p:cNvSpPr>
            <a:spLocks noGrp="1" noChangeArrowheads="1"/>
          </p:cNvSpPr>
          <p:nvPr>
            <p:ph type="title"/>
          </p:nvPr>
        </p:nvSpPr>
        <p:spPr>
          <a:xfrm>
            <a:off x="609600" y="1"/>
            <a:ext cx="8077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Структура расходов бюджета МО Печорский муниципальный округ на 2025 год  по муниципальным программам и непрограммным направлениям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6" name="Object 28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301552250"/>
              </p:ext>
            </p:extLst>
          </p:nvPr>
        </p:nvGraphicFramePr>
        <p:xfrm>
          <a:off x="152400" y="1066800"/>
          <a:ext cx="88392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28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616167639"/>
              </p:ext>
            </p:extLst>
          </p:nvPr>
        </p:nvGraphicFramePr>
        <p:xfrm>
          <a:off x="4635641" y="4343168"/>
          <a:ext cx="1917560" cy="144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757" name="Group 35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4244562180"/>
              </p:ext>
            </p:extLst>
          </p:nvPr>
        </p:nvGraphicFramePr>
        <p:xfrm>
          <a:off x="304800" y="990601"/>
          <a:ext cx="8229599" cy="4690433"/>
        </p:xfrm>
        <a:graphic>
          <a:graphicData uri="http://schemas.openxmlformats.org/drawingml/2006/table">
            <a:tbl>
              <a:tblPr/>
              <a:tblGrid>
                <a:gridCol w="4419600"/>
                <a:gridCol w="2476207"/>
                <a:gridCol w="1333792"/>
              </a:tblGrid>
              <a:tr h="216663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и непрограммные расходы 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бюджета МО Печорский муниципальный округ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 2025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41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сумма (тыс.руб.)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доля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25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расходы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590 390,0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99,7%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1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Непрограммные расходы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1 535,0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0,3%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Итого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591 925,0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100%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СПАСИБО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ЗА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8200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</a:t>
            </a:r>
            <a:r>
              <a:rPr lang="ru-RU" sz="3200" b="1" dirty="0" smtClean="0">
                <a:solidFill>
                  <a:srgbClr val="000000"/>
                </a:solidFill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характеристики бюджета МО Печорский муниципальный округ </a:t>
            </a:r>
            <a:b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Псковской области на плановый период 2026 и 2026 годов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36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78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200400"/>
            <a:ext cx="8229600" cy="2819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/>
              <a:t>2026 год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Объем доходов     563 567,0 тыс. руб.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Объем расходов   563 567,0 тыс. руб.            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u="sng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2027 год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Объем доходов   547 642,0 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Объем расходов  547 642,0 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      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304800" y="4267200"/>
            <a:ext cx="8077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06" name="Group 3118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54225494"/>
              </p:ext>
            </p:extLst>
          </p:nvPr>
        </p:nvGraphicFramePr>
        <p:xfrm>
          <a:off x="228600" y="152400"/>
          <a:ext cx="8771546" cy="5765933"/>
        </p:xfrm>
        <a:graphic>
          <a:graphicData uri="http://schemas.openxmlformats.org/drawingml/2006/table">
            <a:tbl>
              <a:tblPr/>
              <a:tblGrid>
                <a:gridCol w="3581400"/>
                <a:gridCol w="1523999"/>
                <a:gridCol w="1143000"/>
                <a:gridCol w="1371600"/>
                <a:gridCol w="1151547"/>
              </a:tblGrid>
              <a:tr h="603299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Структура доходов бюджета МО Печорский муниципальный округ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Псковской области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 2024 г. и 2025 г.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 Cyr" charset="-52"/>
                        </a:rPr>
                        <a:t>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7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Наименование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2024 год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2025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39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 план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      ( 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76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Налоговые и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175 479,2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16,1%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200 972,0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33,9%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 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157 428,0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170 638,0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18 051,2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30 334,0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93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других бюджетов бюджетной системы РФ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911 530,9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83,9%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391 187,0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66,1%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4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негосударственных организаций, прочие безвозмездные поступления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9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1 087 010,1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592 159,0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Структура доходов бюджета         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МО «Печорский муниципальный округ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Псковской области» на 2025 год</a:t>
            </a: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2587658978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458200" cy="2057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 на доходы физических лиц           92 204,0 тыс. руб.                                  </a:t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45,9 % от налоговых и </a:t>
            </a:r>
            <a:r>
              <a:rPr lang="ru-RU" sz="3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неналогоых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доходов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9800"/>
            <a:ext cx="8229600" cy="43021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Администратор дохода - Управление федеральной налоговой службы по Псковской области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Норматив зачисления 1</a:t>
            </a:r>
            <a:r>
              <a:rPr lang="ru-RU" sz="2400" b="1" dirty="0" smtClean="0"/>
              <a:t>5%</a:t>
            </a: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Дополнительный норматив </a:t>
            </a:r>
            <a:r>
              <a:rPr lang="ru-RU" sz="2400" b="1" dirty="0" smtClean="0"/>
              <a:t>19%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382000" cy="27701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Акцизы по подакцизным товарам (продукции), производимым на территории РФ 28 445,0 тыс. руб. 14,2% от налоговых и неналоговых доходов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124200"/>
            <a:ext cx="8001000" cy="3429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На формирование муниципальных дорожных фондов направляются акцизы на автомобильный и прямогонный бензин, дизельное топливо, моторные масла по дифференцированным нормативам, исходя из протяженности и видов покрытия автомобильных дорог, находящихся в собственности муниципального образования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8925"/>
            <a:ext cx="8229600" cy="1158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 совокупный доход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22 134 т.р.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915400" cy="5410200"/>
          </a:xfrm>
        </p:spPr>
        <p:txBody>
          <a:bodyPr/>
          <a:lstStyle/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упрощенной системы налогообложения </a:t>
            </a:r>
            <a:r>
              <a:rPr lang="ru-RU" sz="2000" b="1" dirty="0" smtClean="0">
                <a:effectLst/>
              </a:rPr>
              <a:t>15 572,0 </a:t>
            </a:r>
            <a:r>
              <a:rPr lang="ru-RU" sz="2000" dirty="0" smtClean="0">
                <a:effectLst/>
              </a:rPr>
              <a:t>тыс.руб. 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7,7% от налоговых и неналоговых доходов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(дифференцированные нормативы)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Единый сельскохозяйственный налог </a:t>
            </a:r>
            <a:r>
              <a:rPr lang="ru-RU" sz="2000" b="1" dirty="0" smtClean="0">
                <a:effectLst/>
              </a:rPr>
              <a:t>4 700,0 </a:t>
            </a:r>
            <a:r>
              <a:rPr lang="ru-RU" sz="2000" dirty="0" smtClean="0">
                <a:effectLst/>
              </a:rPr>
              <a:t>т.р.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2,3% от налоговых и неналоговых доходов</a:t>
            </a:r>
          </a:p>
          <a:p>
            <a:pPr marL="0" indent="12700"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>
                <a:effectLst/>
              </a:rPr>
              <a:t>(Норматив зачисления налога 100%)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патентной системы налогообложения </a:t>
            </a:r>
            <a:r>
              <a:rPr lang="ru-RU" sz="2000" b="1" dirty="0" smtClean="0">
                <a:effectLst/>
              </a:rPr>
              <a:t>1 862,0</a:t>
            </a:r>
            <a:r>
              <a:rPr lang="ru-RU" sz="2000" dirty="0" smtClean="0">
                <a:effectLst/>
              </a:rPr>
              <a:t> тыс.руб.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1,0% от налоговых и неналоговых доходов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(Норматив зачисления налога 100%)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6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Налоги на имущество 25 700,0 тыс.руб.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12,8% от налоговых и неналоговых доходов</a:t>
            </a:r>
            <a:endParaRPr lang="ru-RU" sz="3600" dirty="0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362200" y="25146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97F9FB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838200" y="2819400"/>
            <a:ext cx="2286000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447800" y="3657600"/>
            <a:ext cx="2743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Налоги на имущество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физических лиц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3 240,0 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тыс.руб.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1,6% от 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4953000" y="3657600"/>
            <a:ext cx="25908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Земельный налог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22 460,0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11,2% от 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доходов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5943600" y="25146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97F9FB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9084</TotalTime>
  <Words>1718</Words>
  <Application>Microsoft Office PowerPoint</Application>
  <PresentationFormat>Экран (4:3)</PresentationFormat>
  <Paragraphs>493</Paragraphs>
  <Slides>26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Равновесие</vt:lpstr>
      <vt:lpstr>Слайд 1</vt:lpstr>
      <vt:lpstr>Основные характеристики бюджета МО Печорский муниципальный округ  Псковской области на 2025 год</vt:lpstr>
      <vt:lpstr>Основные характеристики бюджета МО Печорский муниципальный округ  Псковской области на плановый период 2026 и 2026 годов </vt:lpstr>
      <vt:lpstr>Слайд 4</vt:lpstr>
      <vt:lpstr>Структура доходов бюджета           МО «Печорский муниципальный округ  Псковской области» на 2025 год</vt:lpstr>
      <vt:lpstr>Налог на доходы физических лиц           92 204,0 тыс. руб.                                   45,9 % от налоговых и неналогоых доходов</vt:lpstr>
      <vt:lpstr>Акцизы по подакцизным товарам (продукции), производимым на территории РФ 28 445,0 тыс. руб. 14,2% от налоговых и неналоговых доходов</vt:lpstr>
      <vt:lpstr>Налоги на совокупный доход  22 134 т.р.</vt:lpstr>
      <vt:lpstr>Налоги на имущество 25 700,0 тыс.руб.  12,8% от налоговых и неналоговых доходов</vt:lpstr>
      <vt:lpstr>Государственная пошлина  2 155,0 тыс.руб.  1,1% от налоговых и неналоговых доходов</vt:lpstr>
      <vt:lpstr>НЕНАЛОГОВЫЕ ДОХОДЫ</vt:lpstr>
      <vt:lpstr>Слайд 12</vt:lpstr>
      <vt:lpstr>Безвозмездные поступления из областного бюджета в бюджет МО Печорский муниципальный округ  Псковской области  на 2025 год </vt:lpstr>
      <vt:lpstr>Слайд 14</vt:lpstr>
      <vt:lpstr>Структура расходов по разделам бюджета  МО Печорский муниципальный округ Псковской области  на 2025 год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Структура расходов бюджета МО Печорский муниципальный округ на 2025 год  по муниципальным программам и непрограммным направлениям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admin</cp:lastModifiedBy>
  <cp:revision>418</cp:revision>
  <cp:lastPrinted>2022-12-12T06:22:08Z</cp:lastPrinted>
  <dcterms:created xsi:type="dcterms:W3CDTF">1601-01-01T00:00:00Z</dcterms:created>
  <dcterms:modified xsi:type="dcterms:W3CDTF">2024-12-05T09:46:37Z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