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24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20.xml" ContentType="application/vnd.openxmlformats-officedocument.presentationml.slideLayout+xml"/>
  <Override PartName="/docProps/custom.xml" ContentType="application/vnd.openxmlformats-officedocument.custom-properties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notesSlides/notesSlide12.xml" ContentType="application/vnd.openxmlformats-officedocument.presentationml.notesSlide+xml"/>
  <Default Extension="xlsx" ContentType="application/vnd.openxmlformats-officedocument.spreadsheetml.sheet"/>
  <Override PartName="/ppt/notesSlides/notesSlide7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20.xml" ContentType="application/vnd.openxmlformats-officedocument.presentationml.notesSlide+xml"/>
  <Override PartName="/ppt/slideLayouts/slideLayout99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15.xml" ContentType="application/vnd.openxmlformats-officedocument.presentationml.slideLayout+xml"/>
  <Default Extension="xls" ContentType="application/vnd.ms-excel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0.xml" ContentType="application/vnd.openxmlformats-officedocument.presentationml.slideLayout+xml"/>
  <Override PartName="/ppt/notesSlides/notesSlide9.xml" ContentType="application/vnd.openxmlformats-officedocument.presentationml.notesSlide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theme/theme12.xml" ContentType="application/vnd.openxmlformats-officedocument.them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notesSlides/notesSlide19.xml" ContentType="application/vnd.openxmlformats-officedocument.presentationml.notesSlide+xml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Default Extension="jpeg" ContentType="image/jpeg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notesSlides/notesSlide15.xml" ContentType="application/vnd.openxmlformats-officedocument.presentationml.notes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30.xml" ContentType="application/vnd.openxmlformats-officedocument.presentationml.slideLayout+xml"/>
  <Override PartName="/ppt/notesSlides/notesSlide11.xml" ContentType="application/vnd.openxmlformats-officedocument.presentationml.notesSlide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13.xml" ContentType="application/vnd.openxmlformats-officedocument.them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117.xml" ContentType="application/vnd.openxmlformats-officedocument.presentationml.slideLayout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13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  <p:sldMasterId id="2147483650" r:id="rId2"/>
    <p:sldMasterId id="2147483651" r:id="rId3"/>
    <p:sldMasterId id="2147483652" r:id="rId4"/>
    <p:sldMasterId id="2147483653" r:id="rId5"/>
    <p:sldMasterId id="2147483654" r:id="rId6"/>
    <p:sldMasterId id="2147483655" r:id="rId7"/>
    <p:sldMasterId id="2147483657" r:id="rId8"/>
    <p:sldMasterId id="2147483658" r:id="rId9"/>
    <p:sldMasterId id="2147483659" r:id="rId10"/>
    <p:sldMasterId id="2147483660" r:id="rId11"/>
    <p:sldMasterId id="2147484116" r:id="rId12"/>
  </p:sldMasterIdLst>
  <p:notesMasterIdLst>
    <p:notesMasterId r:id="rId35"/>
  </p:notesMasterIdLst>
  <p:sldIdLst>
    <p:sldId id="287" r:id="rId13"/>
    <p:sldId id="257" r:id="rId14"/>
    <p:sldId id="258" r:id="rId15"/>
    <p:sldId id="283" r:id="rId16"/>
    <p:sldId id="261" r:id="rId17"/>
    <p:sldId id="262" r:id="rId18"/>
    <p:sldId id="263" r:id="rId19"/>
    <p:sldId id="282" r:id="rId20"/>
    <p:sldId id="268" r:id="rId21"/>
    <p:sldId id="285" r:id="rId22"/>
    <p:sldId id="266" r:id="rId23"/>
    <p:sldId id="269" r:id="rId24"/>
    <p:sldId id="284" r:id="rId25"/>
    <p:sldId id="272" r:id="rId26"/>
    <p:sldId id="271" r:id="rId27"/>
    <p:sldId id="273" r:id="rId28"/>
    <p:sldId id="274" r:id="rId29"/>
    <p:sldId id="275" r:id="rId30"/>
    <p:sldId id="276" r:id="rId31"/>
    <p:sldId id="277" r:id="rId32"/>
    <p:sldId id="278" r:id="rId33"/>
    <p:sldId id="279" r:id="rId34"/>
  </p:sldIdLst>
  <p:sldSz cx="9144000" cy="6858000" type="screen4x3"/>
  <p:notesSz cx="6797675" cy="9926638"/>
  <p:defaultTextStyle>
    <a:defPPr>
      <a:defRPr lang="en-GB"/>
    </a:defPPr>
    <a:lvl1pPr algn="ctr" defTabSz="449263" rtl="0" fontAlgn="base">
      <a:spcBef>
        <a:spcPts val="13"/>
      </a:spcBef>
      <a:spcAft>
        <a:spcPts val="13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1pPr>
    <a:lvl2pPr marL="742950" indent="-285750" algn="ctr" defTabSz="449263" rtl="0" fontAlgn="base">
      <a:spcBef>
        <a:spcPts val="13"/>
      </a:spcBef>
      <a:spcAft>
        <a:spcPts val="13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2pPr>
    <a:lvl3pPr marL="1143000" indent="-228600" algn="ctr" defTabSz="449263" rtl="0" fontAlgn="base">
      <a:spcBef>
        <a:spcPts val="13"/>
      </a:spcBef>
      <a:spcAft>
        <a:spcPts val="13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3pPr>
    <a:lvl4pPr marL="1600200" indent="-228600" algn="ctr" defTabSz="449263" rtl="0" fontAlgn="base">
      <a:spcBef>
        <a:spcPts val="13"/>
      </a:spcBef>
      <a:spcAft>
        <a:spcPts val="13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4pPr>
    <a:lvl5pPr marL="2057400" indent="-228600" algn="ctr" defTabSz="449263" rtl="0" fontAlgn="base">
      <a:spcBef>
        <a:spcPts val="13"/>
      </a:spcBef>
      <a:spcAft>
        <a:spcPts val="13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717" autoAdjust="0"/>
  </p:normalViewPr>
  <p:slideViewPr>
    <p:cSldViewPr>
      <p:cViewPr>
        <p:scale>
          <a:sx n="100" d="100"/>
          <a:sy n="100" d="100"/>
        </p:scale>
        <p:origin x="-210" y="-10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9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34" Type="http://schemas.openxmlformats.org/officeDocument/2006/relationships/slide" Target="slides/slide22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slide" Target="slides/slide2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32" Type="http://schemas.openxmlformats.org/officeDocument/2006/relationships/slide" Target="slides/slide20.xml"/><Relationship Id="rId37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36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slide" Target="slides/slide1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slide" Target="slides/slide18.xml"/><Relationship Id="rId35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Структура</a:t>
            </a:r>
            <a:r>
              <a:rPr lang="ru-RU" baseline="0" dirty="0" smtClean="0"/>
              <a:t> доходов за 2023 год</a:t>
            </a:r>
            <a:endParaRPr lang="ru-RU" dirty="0"/>
          </a:p>
        </c:rich>
      </c:tx>
      <c:layout/>
    </c:title>
    <c:plotArea>
      <c:layout>
        <c:manualLayout>
          <c:layoutTarget val="inner"/>
          <c:xMode val="edge"/>
          <c:yMode val="edge"/>
          <c:x val="0.30709324980151259"/>
          <c:y val="0.4095619369774629"/>
          <c:w val="0.36573894680175556"/>
          <c:h val="0.48570537502848848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Сумма</c:v>
                </c:pt>
              </c:strCache>
            </c:strRef>
          </c:tx>
          <c:dLbls>
            <c:dLbl>
              <c:idx val="0"/>
              <c:layout>
                <c:manualLayout>
                  <c:x val="-0.47985420319151673"/>
                  <c:y val="-0.11048976213609701"/>
                </c:manualLayout>
              </c:layout>
              <c:showVal val="1"/>
              <c:showCatName val="1"/>
              <c:separator> </c:separator>
            </c:dLbl>
            <c:dLbl>
              <c:idx val="1"/>
              <c:layout>
                <c:manualLayout>
                  <c:x val="-0.51344870895103756"/>
                  <c:y val="-0.21729821152254608"/>
                </c:manualLayout>
              </c:layout>
              <c:showVal val="1"/>
              <c:showCatName val="1"/>
              <c:separator> </c:separator>
            </c:dLbl>
            <c:dLbl>
              <c:idx val="2"/>
              <c:layout>
                <c:manualLayout>
                  <c:x val="-0.31121327530906973"/>
                  <c:y val="-0.27901657730277263"/>
                </c:manualLayout>
              </c:layout>
              <c:showVal val="1"/>
              <c:showCatName val="1"/>
              <c:separator> </c:separator>
            </c:dLbl>
            <c:dLbl>
              <c:idx val="3"/>
              <c:layout>
                <c:manualLayout>
                  <c:x val="-9.5621602116477758E-2"/>
                  <c:y val="-0.26154188707762088"/>
                </c:manualLayout>
              </c:layout>
              <c:showVal val="1"/>
              <c:showCatName val="1"/>
              <c:separator> </c:separator>
            </c:dLbl>
            <c:dLbl>
              <c:idx val="4"/>
              <c:layout>
                <c:manualLayout>
                  <c:x val="0.2580551122142708"/>
                  <c:y val="-0.19205021171446798"/>
                </c:manualLayout>
              </c:layout>
              <c:showVal val="1"/>
              <c:showCatName val="1"/>
              <c:separator> </c:separator>
            </c:dLbl>
            <c:dLbl>
              <c:idx val="5"/>
              <c:layout>
                <c:manualLayout>
                  <c:x val="0.24731567766183171"/>
                  <c:y val="-6.7195353077356773E-2"/>
                </c:manualLayout>
              </c:layout>
              <c:showVal val="1"/>
              <c:showCatName val="1"/>
              <c:separator> </c:separator>
            </c:dLbl>
            <c:dLbl>
              <c:idx val="6"/>
              <c:layout>
                <c:manualLayout>
                  <c:x val="0.1692809877493302"/>
                  <c:y val="7.0617870380366404E-2"/>
                </c:manualLayout>
              </c:layout>
              <c:showVal val="1"/>
              <c:showCatName val="1"/>
              <c:separator> </c:separator>
            </c:dLbl>
            <c:dLbl>
              <c:idx val="7"/>
              <c:layout>
                <c:manualLayout>
                  <c:x val="0.17577405581854952"/>
                  <c:y val="0.14908821835978264"/>
                </c:manualLayout>
              </c:layout>
              <c:showVal val="1"/>
              <c:showCatName val="1"/>
              <c:separator> </c:separator>
            </c:dLbl>
            <c:dLbl>
              <c:idx val="8"/>
              <c:layout>
                <c:manualLayout>
                  <c:x val="0.17577021704002191"/>
                  <c:y val="0.21995708733671687"/>
                </c:manualLayout>
              </c:layout>
              <c:showVal val="1"/>
              <c:showCatName val="1"/>
              <c:separator> </c:separator>
            </c:dLbl>
            <c:dLbl>
              <c:idx val="9"/>
              <c:layout>
                <c:manualLayout>
                  <c:x val="-0.10000390652167826"/>
                  <c:y val="-2.1882309546943257E-2"/>
                </c:manualLayout>
              </c:layout>
              <c:showVal val="1"/>
              <c:showCatName val="1"/>
              <c:separator> </c:separator>
            </c:dLbl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Val val="1"/>
            <c:showCatName val="1"/>
            <c:separator> </c:separator>
            <c:showLeaderLines val="1"/>
          </c:dLbls>
          <c:cat>
            <c:strRef>
              <c:f>Лист1!$A$2:$A$11</c:f>
              <c:strCache>
                <c:ptCount val="10"/>
                <c:pt idx="0">
                  <c:v>Налоги на прибыль, доходы</c:v>
                </c:pt>
                <c:pt idx="1">
                  <c:v>Налоги на товары (работы, услуги), реализуемые на территории Российской Федерации</c:v>
                </c:pt>
                <c:pt idx="2">
                  <c:v>Налоги на совокупный доход</c:v>
                </c:pt>
                <c:pt idx="3">
                  <c:v>Государственная пошлина</c:v>
                </c:pt>
                <c:pt idx="4">
                  <c:v>Доходы от использования имущества, находящегося в государственной и муниципальной собственности</c:v>
                </c:pt>
                <c:pt idx="5">
                  <c:v>Платежи при пользовании природными ресурсами</c:v>
                </c:pt>
                <c:pt idx="6">
                  <c:v>Доходы от продажи материальных и нематериальных активов</c:v>
                </c:pt>
                <c:pt idx="7">
                  <c:v>Штрафы, санкции, возмещение ущерба </c:v>
                </c:pt>
                <c:pt idx="8">
                  <c:v>прочие неналоговые доходы</c:v>
                </c:pt>
                <c:pt idx="9">
                  <c:v>Безвозмездные поступления</c:v>
                </c:pt>
              </c:strCache>
            </c:strRef>
          </c:cat>
          <c:val>
            <c:numRef>
              <c:f>Лист1!$B$2:$B$11</c:f>
              <c:numCache>
                <c:formatCode>0.0%</c:formatCode>
                <c:ptCount val="10"/>
                <c:pt idx="0">
                  <c:v>2.300000000000001E-2</c:v>
                </c:pt>
                <c:pt idx="1">
                  <c:v>4.0000000000000114E-3</c:v>
                </c:pt>
                <c:pt idx="2">
                  <c:v>5.0000000000000175E-3</c:v>
                </c:pt>
                <c:pt idx="3">
                  <c:v>1.0000000000000039E-3</c:v>
                </c:pt>
                <c:pt idx="4">
                  <c:v>1.0000000000000039E-3</c:v>
                </c:pt>
                <c:pt idx="5">
                  <c:v>0</c:v>
                </c:pt>
                <c:pt idx="6">
                  <c:v>2.0000000000000052E-3</c:v>
                </c:pt>
                <c:pt idx="7">
                  <c:v>0.1</c:v>
                </c:pt>
                <c:pt idx="8">
                  <c:v>0</c:v>
                </c:pt>
                <c:pt idx="9">
                  <c:v>0.96400000000000063</c:v>
                </c:pt>
              </c:numCache>
            </c:numRef>
          </c:val>
        </c:ser>
        <c:firstSliceAng val="0"/>
      </c:pie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AutoShape 1"/>
          <p:cNvSpPr>
            <a:spLocks noChangeArrowheads="1"/>
          </p:cNvSpPr>
          <p:nvPr/>
        </p:nvSpPr>
        <p:spPr bwMode="auto">
          <a:xfrm>
            <a:off x="0" y="0"/>
            <a:ext cx="6797675" cy="992663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lIns="91449" tIns="45725" rIns="91449" bIns="45725" anchor="ctr"/>
          <a:lstStyle/>
          <a:p>
            <a:pPr>
              <a:defRPr/>
            </a:pPr>
            <a:endParaRPr lang="ru-RU"/>
          </a:p>
        </p:txBody>
      </p:sp>
      <p:sp>
        <p:nvSpPr>
          <p:cNvPr id="47107" name="AutoShape 2"/>
          <p:cNvSpPr>
            <a:spLocks noChangeArrowheads="1"/>
          </p:cNvSpPr>
          <p:nvPr/>
        </p:nvSpPr>
        <p:spPr bwMode="auto">
          <a:xfrm>
            <a:off x="0" y="0"/>
            <a:ext cx="6797675" cy="992663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lIns="91449" tIns="45725" rIns="91449" bIns="45725" anchor="ctr"/>
          <a:lstStyle/>
          <a:p>
            <a:pPr>
              <a:defRPr/>
            </a:pPr>
            <a:endParaRPr lang="ru-RU"/>
          </a:p>
        </p:txBody>
      </p:sp>
      <p:sp>
        <p:nvSpPr>
          <p:cNvPr id="47108" name="Text Box 3"/>
          <p:cNvSpPr txBox="1">
            <a:spLocks noChangeArrowheads="1"/>
          </p:cNvSpPr>
          <p:nvPr/>
        </p:nvSpPr>
        <p:spPr bwMode="auto">
          <a:xfrm>
            <a:off x="0" y="0"/>
            <a:ext cx="2947088" cy="49696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1449" tIns="45725" rIns="91449" bIns="45725" anchor="ctr"/>
          <a:lstStyle/>
          <a:p>
            <a:pPr>
              <a:defRPr/>
            </a:pPr>
            <a:endParaRPr lang="ru-RU"/>
          </a:p>
        </p:txBody>
      </p:sp>
      <p:sp>
        <p:nvSpPr>
          <p:cNvPr id="47109" name="Text Box 4"/>
          <p:cNvSpPr txBox="1">
            <a:spLocks noChangeArrowheads="1"/>
          </p:cNvSpPr>
          <p:nvPr/>
        </p:nvSpPr>
        <p:spPr bwMode="auto">
          <a:xfrm>
            <a:off x="3850587" y="0"/>
            <a:ext cx="2945500" cy="49537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1449" tIns="45725" rIns="91449" bIns="45725" anchor="ctr"/>
          <a:lstStyle/>
          <a:p>
            <a:pPr>
              <a:defRPr/>
            </a:pPr>
            <a:endParaRPr lang="ru-RU"/>
          </a:p>
        </p:txBody>
      </p:sp>
      <p:sp>
        <p:nvSpPr>
          <p:cNvPr id="47110" name="Rectangle 5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44538"/>
            <a:ext cx="4960938" cy="3719512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42" name="Rectangle 6"/>
          <p:cNvSpPr>
            <a:spLocks noGrp="1" noChangeArrowheads="1"/>
          </p:cNvSpPr>
          <p:nvPr>
            <p:ph type="body"/>
          </p:nvPr>
        </p:nvSpPr>
        <p:spPr bwMode="auto">
          <a:xfrm>
            <a:off x="679609" y="4715629"/>
            <a:ext cx="5436869" cy="4464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0009" tIns="46805" rIns="90009" bIns="46805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  <p:sp>
        <p:nvSpPr>
          <p:cNvPr id="47112" name="Text Box 7"/>
          <p:cNvSpPr txBox="1">
            <a:spLocks noChangeArrowheads="1"/>
          </p:cNvSpPr>
          <p:nvPr/>
        </p:nvSpPr>
        <p:spPr bwMode="auto">
          <a:xfrm>
            <a:off x="0" y="9429672"/>
            <a:ext cx="2947088" cy="49696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1449" tIns="45725" rIns="91449" bIns="45725" anchor="ctr"/>
          <a:lstStyle/>
          <a:p>
            <a:pPr>
              <a:defRPr/>
            </a:pPr>
            <a:endParaRPr lang="ru-RU"/>
          </a:p>
        </p:txBody>
      </p:sp>
      <p:sp>
        <p:nvSpPr>
          <p:cNvPr id="14344" name="Rectangle 8"/>
          <p:cNvSpPr>
            <a:spLocks noGrp="1" noChangeArrowheads="1"/>
          </p:cNvSpPr>
          <p:nvPr>
            <p:ph type="sldNum"/>
          </p:nvPr>
        </p:nvSpPr>
        <p:spPr bwMode="auto">
          <a:xfrm>
            <a:off x="3850588" y="9429671"/>
            <a:ext cx="2943912" cy="493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0009" tIns="46805" rIns="90009" bIns="46805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0" algn="l"/>
                <a:tab pos="914491" algn="l"/>
                <a:tab pos="1828983" algn="l"/>
                <a:tab pos="2743474" algn="l"/>
                <a:tab pos="3657966" algn="l"/>
                <a:tab pos="4572457" algn="l"/>
                <a:tab pos="5486949" algn="l"/>
                <a:tab pos="6401440" algn="l"/>
                <a:tab pos="7315932" algn="l"/>
                <a:tab pos="8230423" algn="l"/>
                <a:tab pos="9144914" algn="l"/>
                <a:tab pos="10059406" algn="l"/>
                <a:tab pos="10334071" algn="l"/>
                <a:tab pos="10783378" algn="l"/>
              </a:tabLst>
              <a:defRPr sz="1200">
                <a:solidFill>
                  <a:srgbClr val="000000"/>
                </a:solidFill>
                <a:latin typeface="Times New Roman" pitchFamily="16" charset="0"/>
                <a:ea typeface="+mn-ea"/>
                <a:cs typeface="Segoe UI" charset="0"/>
              </a:defRPr>
            </a:lvl1pPr>
          </a:lstStyle>
          <a:p>
            <a:pPr>
              <a:defRPr/>
            </a:pPr>
            <a:fld id="{65157D57-C3CF-4193-805F-5F48855057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F002F83A-35A2-47D3-9DDC-C674AB6638E4}" type="slidenum">
              <a:rPr lang="ru-RU" smtClean="0">
                <a:ea typeface="Microsoft YaHei" charset="-122"/>
              </a:rPr>
              <a:pPr/>
              <a:t>2</a:t>
            </a:fld>
            <a:endParaRPr lang="ru-RU" smtClean="0">
              <a:ea typeface="Microsoft YaHei" charset="-122"/>
            </a:endParaRPr>
          </a:p>
        </p:txBody>
      </p:sp>
      <p:sp>
        <p:nvSpPr>
          <p:cNvPr id="49155" name="Text Box 1"/>
          <p:cNvSpPr txBox="1">
            <a:spLocks noChangeArrowheads="1"/>
          </p:cNvSpPr>
          <p:nvPr/>
        </p:nvSpPr>
        <p:spPr bwMode="auto">
          <a:xfrm>
            <a:off x="3850587" y="9429672"/>
            <a:ext cx="2945500" cy="49537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9" tIns="46805" rIns="90009" bIns="46805" anchor="b"/>
          <a:lstStyle/>
          <a:p>
            <a:pPr algn="r">
              <a:buClrTx/>
              <a:tabLst>
                <a:tab pos="0" algn="l"/>
                <a:tab pos="914491" algn="l"/>
                <a:tab pos="1828983" algn="l"/>
                <a:tab pos="2743474" algn="l"/>
                <a:tab pos="3657966" algn="l"/>
                <a:tab pos="4572457" algn="l"/>
                <a:tab pos="5486949" algn="l"/>
                <a:tab pos="6401440" algn="l"/>
                <a:tab pos="7315932" algn="l"/>
                <a:tab pos="8230423" algn="l"/>
                <a:tab pos="9144914" algn="l"/>
                <a:tab pos="10059406" algn="l"/>
                <a:tab pos="10334071" algn="l"/>
                <a:tab pos="10783378" algn="l"/>
              </a:tabLst>
            </a:pPr>
            <a:fld id="{DE819F31-9AAE-449B-84FF-96471DDADE66}" type="slidenum">
              <a:rPr lang="ru-RU" sz="1200">
                <a:solidFill>
                  <a:srgbClr val="000000"/>
                </a:solidFill>
              </a:rPr>
              <a:pPr algn="r">
                <a:buClrTx/>
                <a:tabLst>
                  <a:tab pos="0" algn="l"/>
                  <a:tab pos="914491" algn="l"/>
                  <a:tab pos="1828983" algn="l"/>
                  <a:tab pos="2743474" algn="l"/>
                  <a:tab pos="3657966" algn="l"/>
                  <a:tab pos="4572457" algn="l"/>
                  <a:tab pos="5486949" algn="l"/>
                  <a:tab pos="6401440" algn="l"/>
                  <a:tab pos="7315932" algn="l"/>
                  <a:tab pos="8230423" algn="l"/>
                  <a:tab pos="9144914" algn="l"/>
                  <a:tab pos="10059406" algn="l"/>
                  <a:tab pos="10334071" algn="l"/>
                  <a:tab pos="10783378" algn="l"/>
                </a:tabLst>
              </a:pPr>
              <a:t>2</a:t>
            </a:fld>
            <a:endParaRPr lang="ru-RU" sz="1200" dirty="0">
              <a:solidFill>
                <a:srgbClr val="000000"/>
              </a:solidFill>
            </a:endParaRPr>
          </a:p>
        </p:txBody>
      </p:sp>
      <p:sp>
        <p:nvSpPr>
          <p:cNvPr id="491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2687"/>
          </a:xfrm>
          <a:solidFill>
            <a:srgbClr val="FFFFFF"/>
          </a:solidFill>
          <a:ln/>
        </p:spPr>
      </p:sp>
      <p:sp>
        <p:nvSpPr>
          <p:cNvPr id="491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609" y="4715630"/>
            <a:ext cx="5440045" cy="4467940"/>
          </a:xfrm>
          <a:noFill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6DD639D8-A020-4423-BCC5-0FB20A4C68FC}" type="slidenum">
              <a:rPr lang="ru-RU" smtClean="0">
                <a:ea typeface="Microsoft YaHei" charset="-122"/>
              </a:rPr>
              <a:pPr/>
              <a:t>12</a:t>
            </a:fld>
            <a:endParaRPr lang="ru-RU" smtClean="0">
              <a:ea typeface="Microsoft YaHei" charset="-122"/>
            </a:endParaRPr>
          </a:p>
        </p:txBody>
      </p:sp>
      <p:sp>
        <p:nvSpPr>
          <p:cNvPr id="57347" name="Text Box 1"/>
          <p:cNvSpPr txBox="1">
            <a:spLocks noChangeArrowheads="1"/>
          </p:cNvSpPr>
          <p:nvPr/>
        </p:nvSpPr>
        <p:spPr bwMode="auto">
          <a:xfrm>
            <a:off x="3850587" y="9429672"/>
            <a:ext cx="2945500" cy="49537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9" tIns="46805" rIns="90009" bIns="46805" anchor="b"/>
          <a:lstStyle/>
          <a:p>
            <a:pPr algn="r">
              <a:buClrTx/>
              <a:tabLst>
                <a:tab pos="0" algn="l"/>
                <a:tab pos="914491" algn="l"/>
                <a:tab pos="1828983" algn="l"/>
                <a:tab pos="2743474" algn="l"/>
                <a:tab pos="3657966" algn="l"/>
                <a:tab pos="4572457" algn="l"/>
                <a:tab pos="5486949" algn="l"/>
                <a:tab pos="6401440" algn="l"/>
                <a:tab pos="7315932" algn="l"/>
                <a:tab pos="8230423" algn="l"/>
                <a:tab pos="9144914" algn="l"/>
                <a:tab pos="10059406" algn="l"/>
                <a:tab pos="10334071" algn="l"/>
                <a:tab pos="10783378" algn="l"/>
              </a:tabLst>
            </a:pPr>
            <a:fld id="{204E2D09-3BCF-4DDA-9BF9-4FC38655F039}" type="slidenum">
              <a:rPr lang="ru-RU" sz="1200">
                <a:solidFill>
                  <a:srgbClr val="000000"/>
                </a:solidFill>
              </a:rPr>
              <a:pPr algn="r">
                <a:buClrTx/>
                <a:tabLst>
                  <a:tab pos="0" algn="l"/>
                  <a:tab pos="914491" algn="l"/>
                  <a:tab pos="1828983" algn="l"/>
                  <a:tab pos="2743474" algn="l"/>
                  <a:tab pos="3657966" algn="l"/>
                  <a:tab pos="4572457" algn="l"/>
                  <a:tab pos="5486949" algn="l"/>
                  <a:tab pos="6401440" algn="l"/>
                  <a:tab pos="7315932" algn="l"/>
                  <a:tab pos="8230423" algn="l"/>
                  <a:tab pos="9144914" algn="l"/>
                  <a:tab pos="10059406" algn="l"/>
                  <a:tab pos="10334071" algn="l"/>
                  <a:tab pos="10783378" algn="l"/>
                </a:tabLst>
              </a:pPr>
              <a:t>12</a:t>
            </a:fld>
            <a:endParaRPr lang="ru-RU" sz="1200" dirty="0">
              <a:solidFill>
                <a:srgbClr val="000000"/>
              </a:solidFill>
            </a:endParaRPr>
          </a:p>
        </p:txBody>
      </p:sp>
      <p:sp>
        <p:nvSpPr>
          <p:cNvPr id="5734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2687"/>
          </a:xfrm>
          <a:solidFill>
            <a:srgbClr val="FFFFFF"/>
          </a:solidFill>
          <a:ln/>
        </p:spPr>
      </p:sp>
      <p:sp>
        <p:nvSpPr>
          <p:cNvPr id="573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609" y="4715630"/>
            <a:ext cx="5440045" cy="4467940"/>
          </a:xfrm>
          <a:noFill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6DD639D8-A020-4423-BCC5-0FB20A4C68FC}" type="slidenum">
              <a:rPr lang="ru-RU" smtClean="0">
                <a:ea typeface="Microsoft YaHei" charset="-122"/>
              </a:rPr>
              <a:pPr/>
              <a:t>13</a:t>
            </a:fld>
            <a:endParaRPr lang="ru-RU" smtClean="0">
              <a:ea typeface="Microsoft YaHei" charset="-122"/>
            </a:endParaRPr>
          </a:p>
        </p:txBody>
      </p:sp>
      <p:sp>
        <p:nvSpPr>
          <p:cNvPr id="57347" name="Text Box 1"/>
          <p:cNvSpPr txBox="1">
            <a:spLocks noChangeArrowheads="1"/>
          </p:cNvSpPr>
          <p:nvPr/>
        </p:nvSpPr>
        <p:spPr bwMode="auto">
          <a:xfrm>
            <a:off x="3850587" y="9429672"/>
            <a:ext cx="2945500" cy="49537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9" tIns="46805" rIns="90009" bIns="46805" anchor="b"/>
          <a:lstStyle/>
          <a:p>
            <a:pPr algn="r">
              <a:buClrTx/>
              <a:tabLst>
                <a:tab pos="0" algn="l"/>
                <a:tab pos="914491" algn="l"/>
                <a:tab pos="1828983" algn="l"/>
                <a:tab pos="2743474" algn="l"/>
                <a:tab pos="3657966" algn="l"/>
                <a:tab pos="4572457" algn="l"/>
                <a:tab pos="5486949" algn="l"/>
                <a:tab pos="6401440" algn="l"/>
                <a:tab pos="7315932" algn="l"/>
                <a:tab pos="8230423" algn="l"/>
                <a:tab pos="9144914" algn="l"/>
                <a:tab pos="10059406" algn="l"/>
                <a:tab pos="10334071" algn="l"/>
                <a:tab pos="10783378" algn="l"/>
              </a:tabLst>
            </a:pPr>
            <a:fld id="{204E2D09-3BCF-4DDA-9BF9-4FC38655F039}" type="slidenum">
              <a:rPr lang="ru-RU" sz="1200">
                <a:solidFill>
                  <a:srgbClr val="000000"/>
                </a:solidFill>
              </a:rPr>
              <a:pPr algn="r">
                <a:buClrTx/>
                <a:tabLst>
                  <a:tab pos="0" algn="l"/>
                  <a:tab pos="914491" algn="l"/>
                  <a:tab pos="1828983" algn="l"/>
                  <a:tab pos="2743474" algn="l"/>
                  <a:tab pos="3657966" algn="l"/>
                  <a:tab pos="4572457" algn="l"/>
                  <a:tab pos="5486949" algn="l"/>
                  <a:tab pos="6401440" algn="l"/>
                  <a:tab pos="7315932" algn="l"/>
                  <a:tab pos="8230423" algn="l"/>
                  <a:tab pos="9144914" algn="l"/>
                  <a:tab pos="10059406" algn="l"/>
                  <a:tab pos="10334071" algn="l"/>
                  <a:tab pos="10783378" algn="l"/>
                </a:tabLst>
              </a:pPr>
              <a:t>13</a:t>
            </a:fld>
            <a:endParaRPr lang="ru-RU" sz="1200" dirty="0">
              <a:solidFill>
                <a:srgbClr val="000000"/>
              </a:solidFill>
            </a:endParaRPr>
          </a:p>
        </p:txBody>
      </p:sp>
      <p:sp>
        <p:nvSpPr>
          <p:cNvPr id="5734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2687"/>
          </a:xfrm>
          <a:solidFill>
            <a:srgbClr val="FFFFFF"/>
          </a:solidFill>
          <a:ln/>
        </p:spPr>
      </p:sp>
      <p:sp>
        <p:nvSpPr>
          <p:cNvPr id="573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609" y="4715630"/>
            <a:ext cx="5440045" cy="4467940"/>
          </a:xfrm>
          <a:noFill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44878F56-78E2-45DC-BF7B-8F316D2F6B0B}" type="slidenum">
              <a:rPr lang="ru-RU" smtClean="0">
                <a:ea typeface="Microsoft YaHei" charset="-122"/>
              </a:rPr>
              <a:pPr/>
              <a:t>14</a:t>
            </a:fld>
            <a:endParaRPr lang="ru-RU" smtClean="0">
              <a:ea typeface="Microsoft YaHei" charset="-122"/>
            </a:endParaRPr>
          </a:p>
        </p:txBody>
      </p:sp>
      <p:sp>
        <p:nvSpPr>
          <p:cNvPr id="60419" name="Text Box 1"/>
          <p:cNvSpPr txBox="1">
            <a:spLocks noChangeArrowheads="1"/>
          </p:cNvSpPr>
          <p:nvPr/>
        </p:nvSpPr>
        <p:spPr bwMode="auto">
          <a:xfrm>
            <a:off x="3850587" y="9429672"/>
            <a:ext cx="2945500" cy="49537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9" tIns="46805" rIns="90009" bIns="46805" anchor="b"/>
          <a:lstStyle/>
          <a:p>
            <a:pPr algn="r">
              <a:buClrTx/>
              <a:tabLst>
                <a:tab pos="0" algn="l"/>
                <a:tab pos="914491" algn="l"/>
                <a:tab pos="1828983" algn="l"/>
                <a:tab pos="2743474" algn="l"/>
                <a:tab pos="3657966" algn="l"/>
                <a:tab pos="4572457" algn="l"/>
                <a:tab pos="5486949" algn="l"/>
                <a:tab pos="6401440" algn="l"/>
                <a:tab pos="7315932" algn="l"/>
                <a:tab pos="8230423" algn="l"/>
                <a:tab pos="9144914" algn="l"/>
                <a:tab pos="10059406" algn="l"/>
                <a:tab pos="10334071" algn="l"/>
                <a:tab pos="10783378" algn="l"/>
              </a:tabLst>
            </a:pPr>
            <a:fld id="{D0D4E55E-01E9-49F4-91A7-EFDF062FD9A0}" type="slidenum">
              <a:rPr lang="ru-RU" sz="1200">
                <a:solidFill>
                  <a:srgbClr val="000000"/>
                </a:solidFill>
              </a:rPr>
              <a:pPr algn="r">
                <a:buClrTx/>
                <a:tabLst>
                  <a:tab pos="0" algn="l"/>
                  <a:tab pos="914491" algn="l"/>
                  <a:tab pos="1828983" algn="l"/>
                  <a:tab pos="2743474" algn="l"/>
                  <a:tab pos="3657966" algn="l"/>
                  <a:tab pos="4572457" algn="l"/>
                  <a:tab pos="5486949" algn="l"/>
                  <a:tab pos="6401440" algn="l"/>
                  <a:tab pos="7315932" algn="l"/>
                  <a:tab pos="8230423" algn="l"/>
                  <a:tab pos="9144914" algn="l"/>
                  <a:tab pos="10059406" algn="l"/>
                  <a:tab pos="10334071" algn="l"/>
                  <a:tab pos="10783378" algn="l"/>
                </a:tabLst>
              </a:pPr>
              <a:t>14</a:t>
            </a:fld>
            <a:endParaRPr lang="ru-RU" sz="1200" dirty="0">
              <a:solidFill>
                <a:srgbClr val="000000"/>
              </a:solidFill>
            </a:endParaRPr>
          </a:p>
        </p:txBody>
      </p:sp>
      <p:sp>
        <p:nvSpPr>
          <p:cNvPr id="604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2687"/>
          </a:xfrm>
          <a:solidFill>
            <a:srgbClr val="FFFFFF"/>
          </a:solidFill>
          <a:ln/>
        </p:spPr>
      </p:sp>
      <p:sp>
        <p:nvSpPr>
          <p:cNvPr id="6042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609" y="4715630"/>
            <a:ext cx="5440045" cy="4467940"/>
          </a:xfrm>
          <a:noFill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7AD1B8BD-1FFD-4B5D-BB04-8B6E9DD90736}" type="slidenum">
              <a:rPr lang="ru-RU" smtClean="0">
                <a:ea typeface="Microsoft YaHei" charset="-122"/>
              </a:rPr>
              <a:pPr/>
              <a:t>15</a:t>
            </a:fld>
            <a:endParaRPr lang="ru-RU" smtClean="0">
              <a:ea typeface="Microsoft YaHei" charset="-122"/>
            </a:endParaRPr>
          </a:p>
        </p:txBody>
      </p:sp>
      <p:sp>
        <p:nvSpPr>
          <p:cNvPr id="59395" name="Text Box 1"/>
          <p:cNvSpPr txBox="1">
            <a:spLocks noChangeArrowheads="1"/>
          </p:cNvSpPr>
          <p:nvPr/>
        </p:nvSpPr>
        <p:spPr bwMode="auto">
          <a:xfrm>
            <a:off x="3850587" y="9429672"/>
            <a:ext cx="2945500" cy="49537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9" tIns="46805" rIns="90009" bIns="46805" anchor="b"/>
          <a:lstStyle/>
          <a:p>
            <a:pPr algn="r">
              <a:buClrTx/>
              <a:tabLst>
                <a:tab pos="0" algn="l"/>
                <a:tab pos="914491" algn="l"/>
                <a:tab pos="1828983" algn="l"/>
                <a:tab pos="2743474" algn="l"/>
                <a:tab pos="3657966" algn="l"/>
                <a:tab pos="4572457" algn="l"/>
                <a:tab pos="5486949" algn="l"/>
                <a:tab pos="6401440" algn="l"/>
                <a:tab pos="7315932" algn="l"/>
                <a:tab pos="8230423" algn="l"/>
                <a:tab pos="9144914" algn="l"/>
                <a:tab pos="10059406" algn="l"/>
                <a:tab pos="10334071" algn="l"/>
                <a:tab pos="10783378" algn="l"/>
              </a:tabLst>
            </a:pPr>
            <a:fld id="{778894FF-A958-4CE7-9440-6CBB1CDB015F}" type="slidenum">
              <a:rPr lang="ru-RU" sz="1200">
                <a:solidFill>
                  <a:srgbClr val="000000"/>
                </a:solidFill>
              </a:rPr>
              <a:pPr algn="r">
                <a:buClrTx/>
                <a:tabLst>
                  <a:tab pos="0" algn="l"/>
                  <a:tab pos="914491" algn="l"/>
                  <a:tab pos="1828983" algn="l"/>
                  <a:tab pos="2743474" algn="l"/>
                  <a:tab pos="3657966" algn="l"/>
                  <a:tab pos="4572457" algn="l"/>
                  <a:tab pos="5486949" algn="l"/>
                  <a:tab pos="6401440" algn="l"/>
                  <a:tab pos="7315932" algn="l"/>
                  <a:tab pos="8230423" algn="l"/>
                  <a:tab pos="9144914" algn="l"/>
                  <a:tab pos="10059406" algn="l"/>
                  <a:tab pos="10334071" algn="l"/>
                  <a:tab pos="10783378" algn="l"/>
                </a:tabLst>
              </a:pPr>
              <a:t>15</a:t>
            </a:fld>
            <a:endParaRPr lang="ru-RU" sz="1200" dirty="0">
              <a:solidFill>
                <a:srgbClr val="000000"/>
              </a:solidFill>
            </a:endParaRPr>
          </a:p>
        </p:txBody>
      </p:sp>
      <p:sp>
        <p:nvSpPr>
          <p:cNvPr id="593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2687"/>
          </a:xfrm>
          <a:solidFill>
            <a:srgbClr val="FFFFFF"/>
          </a:solidFill>
          <a:ln/>
        </p:spPr>
      </p:sp>
      <p:sp>
        <p:nvSpPr>
          <p:cNvPr id="5939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609" y="4715630"/>
            <a:ext cx="5440045" cy="4467940"/>
          </a:xfrm>
          <a:noFill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872013FB-1168-4D4B-B55E-630A8B3B5ABC}" type="slidenum">
              <a:rPr lang="ru-RU" smtClean="0">
                <a:ea typeface="Microsoft YaHei" charset="-122"/>
              </a:rPr>
              <a:pPr/>
              <a:t>16</a:t>
            </a:fld>
            <a:endParaRPr lang="ru-RU" smtClean="0">
              <a:ea typeface="Microsoft YaHei" charset="-122"/>
            </a:endParaRPr>
          </a:p>
        </p:txBody>
      </p:sp>
      <p:sp>
        <p:nvSpPr>
          <p:cNvPr id="61443" name="Text Box 1"/>
          <p:cNvSpPr txBox="1">
            <a:spLocks noChangeArrowheads="1"/>
          </p:cNvSpPr>
          <p:nvPr/>
        </p:nvSpPr>
        <p:spPr bwMode="auto">
          <a:xfrm>
            <a:off x="3850587" y="9429672"/>
            <a:ext cx="2945500" cy="49537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9" tIns="46805" rIns="90009" bIns="46805" anchor="b"/>
          <a:lstStyle/>
          <a:p>
            <a:pPr algn="r">
              <a:buClrTx/>
              <a:tabLst>
                <a:tab pos="0" algn="l"/>
                <a:tab pos="914491" algn="l"/>
                <a:tab pos="1828983" algn="l"/>
                <a:tab pos="2743474" algn="l"/>
                <a:tab pos="3657966" algn="l"/>
                <a:tab pos="4572457" algn="l"/>
                <a:tab pos="5486949" algn="l"/>
                <a:tab pos="6401440" algn="l"/>
                <a:tab pos="7315932" algn="l"/>
                <a:tab pos="8230423" algn="l"/>
                <a:tab pos="9144914" algn="l"/>
                <a:tab pos="10059406" algn="l"/>
                <a:tab pos="10334071" algn="l"/>
                <a:tab pos="10783378" algn="l"/>
              </a:tabLst>
            </a:pPr>
            <a:fld id="{F30D8445-1D8D-4934-9381-37A9CC467B7C}" type="slidenum">
              <a:rPr lang="ru-RU" sz="1200">
                <a:solidFill>
                  <a:srgbClr val="000000"/>
                </a:solidFill>
              </a:rPr>
              <a:pPr algn="r">
                <a:buClrTx/>
                <a:tabLst>
                  <a:tab pos="0" algn="l"/>
                  <a:tab pos="914491" algn="l"/>
                  <a:tab pos="1828983" algn="l"/>
                  <a:tab pos="2743474" algn="l"/>
                  <a:tab pos="3657966" algn="l"/>
                  <a:tab pos="4572457" algn="l"/>
                  <a:tab pos="5486949" algn="l"/>
                  <a:tab pos="6401440" algn="l"/>
                  <a:tab pos="7315932" algn="l"/>
                  <a:tab pos="8230423" algn="l"/>
                  <a:tab pos="9144914" algn="l"/>
                  <a:tab pos="10059406" algn="l"/>
                  <a:tab pos="10334071" algn="l"/>
                  <a:tab pos="10783378" algn="l"/>
                </a:tabLst>
              </a:pPr>
              <a:t>16</a:t>
            </a:fld>
            <a:endParaRPr lang="ru-RU" sz="1200" dirty="0">
              <a:solidFill>
                <a:srgbClr val="000000"/>
              </a:solidFill>
            </a:endParaRPr>
          </a:p>
        </p:txBody>
      </p:sp>
      <p:sp>
        <p:nvSpPr>
          <p:cNvPr id="6144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2687"/>
          </a:xfrm>
          <a:solidFill>
            <a:srgbClr val="FFFFFF"/>
          </a:solidFill>
          <a:ln/>
        </p:spPr>
      </p:sp>
      <p:sp>
        <p:nvSpPr>
          <p:cNvPr id="6144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609" y="4715630"/>
            <a:ext cx="5440045" cy="4467940"/>
          </a:xfrm>
          <a:noFill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7858F1CA-690B-4BA4-AA96-4DA7CB244A97}" type="slidenum">
              <a:rPr lang="ru-RU" smtClean="0">
                <a:ea typeface="Microsoft YaHei" charset="-122"/>
              </a:rPr>
              <a:pPr/>
              <a:t>17</a:t>
            </a:fld>
            <a:endParaRPr lang="ru-RU" smtClean="0">
              <a:ea typeface="Microsoft YaHei" charset="-122"/>
            </a:endParaRPr>
          </a:p>
        </p:txBody>
      </p:sp>
      <p:sp>
        <p:nvSpPr>
          <p:cNvPr id="62467" name="Text Box 1"/>
          <p:cNvSpPr txBox="1">
            <a:spLocks noChangeArrowheads="1"/>
          </p:cNvSpPr>
          <p:nvPr/>
        </p:nvSpPr>
        <p:spPr bwMode="auto">
          <a:xfrm>
            <a:off x="3850587" y="9429672"/>
            <a:ext cx="2945500" cy="49537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9" tIns="46805" rIns="90009" bIns="46805" anchor="b"/>
          <a:lstStyle/>
          <a:p>
            <a:pPr algn="r">
              <a:buClrTx/>
              <a:tabLst>
                <a:tab pos="0" algn="l"/>
                <a:tab pos="914491" algn="l"/>
                <a:tab pos="1828983" algn="l"/>
                <a:tab pos="2743474" algn="l"/>
                <a:tab pos="3657966" algn="l"/>
                <a:tab pos="4572457" algn="l"/>
                <a:tab pos="5486949" algn="l"/>
                <a:tab pos="6401440" algn="l"/>
                <a:tab pos="7315932" algn="l"/>
                <a:tab pos="8230423" algn="l"/>
                <a:tab pos="9144914" algn="l"/>
                <a:tab pos="10059406" algn="l"/>
                <a:tab pos="10334071" algn="l"/>
                <a:tab pos="10783378" algn="l"/>
              </a:tabLst>
            </a:pPr>
            <a:fld id="{8642B84E-6191-4122-B6D1-5D0559A6A9A1}" type="slidenum">
              <a:rPr lang="ru-RU" sz="1200">
                <a:solidFill>
                  <a:srgbClr val="000000"/>
                </a:solidFill>
              </a:rPr>
              <a:pPr algn="r">
                <a:buClrTx/>
                <a:tabLst>
                  <a:tab pos="0" algn="l"/>
                  <a:tab pos="914491" algn="l"/>
                  <a:tab pos="1828983" algn="l"/>
                  <a:tab pos="2743474" algn="l"/>
                  <a:tab pos="3657966" algn="l"/>
                  <a:tab pos="4572457" algn="l"/>
                  <a:tab pos="5486949" algn="l"/>
                  <a:tab pos="6401440" algn="l"/>
                  <a:tab pos="7315932" algn="l"/>
                  <a:tab pos="8230423" algn="l"/>
                  <a:tab pos="9144914" algn="l"/>
                  <a:tab pos="10059406" algn="l"/>
                  <a:tab pos="10334071" algn="l"/>
                  <a:tab pos="10783378" algn="l"/>
                </a:tabLst>
              </a:pPr>
              <a:t>17</a:t>
            </a:fld>
            <a:endParaRPr lang="ru-RU" sz="1200" dirty="0">
              <a:solidFill>
                <a:srgbClr val="000000"/>
              </a:solidFill>
            </a:endParaRPr>
          </a:p>
        </p:txBody>
      </p:sp>
      <p:sp>
        <p:nvSpPr>
          <p:cNvPr id="6246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2687"/>
          </a:xfrm>
          <a:solidFill>
            <a:srgbClr val="FFFFFF"/>
          </a:solidFill>
          <a:ln/>
        </p:spPr>
      </p:sp>
      <p:sp>
        <p:nvSpPr>
          <p:cNvPr id="6246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609" y="4715630"/>
            <a:ext cx="5440045" cy="4467940"/>
          </a:xfrm>
          <a:noFill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612C1630-5A83-4C34-B55A-A1A3022D10C4}" type="slidenum">
              <a:rPr lang="ru-RU" smtClean="0">
                <a:ea typeface="Microsoft YaHei" charset="-122"/>
              </a:rPr>
              <a:pPr/>
              <a:t>18</a:t>
            </a:fld>
            <a:endParaRPr lang="ru-RU" smtClean="0">
              <a:ea typeface="Microsoft YaHei" charset="-122"/>
            </a:endParaRPr>
          </a:p>
        </p:txBody>
      </p:sp>
      <p:sp>
        <p:nvSpPr>
          <p:cNvPr id="6349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1100"/>
          </a:xfrm>
          <a:solidFill>
            <a:srgbClr val="FFFFFF"/>
          </a:solidFill>
          <a:ln/>
        </p:spPr>
      </p:sp>
      <p:sp>
        <p:nvSpPr>
          <p:cNvPr id="6349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609" y="4715630"/>
            <a:ext cx="5438458" cy="4466352"/>
          </a:xfrm>
          <a:noFill/>
        </p:spPr>
        <p:txBody>
          <a:bodyPr wrap="none" anchor="ctr"/>
          <a:lstStyle/>
          <a:p>
            <a:endParaRPr lang="ru-RU" smtClean="0"/>
          </a:p>
        </p:txBody>
      </p:sp>
      <p:sp>
        <p:nvSpPr>
          <p:cNvPr id="63493" name="Text Box 3"/>
          <p:cNvSpPr txBox="1">
            <a:spLocks noChangeArrowheads="1"/>
          </p:cNvSpPr>
          <p:nvPr/>
        </p:nvSpPr>
        <p:spPr bwMode="auto">
          <a:xfrm>
            <a:off x="3850587" y="9429672"/>
            <a:ext cx="2945500" cy="49537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9" tIns="46805" rIns="90009" bIns="46805" anchor="b"/>
          <a:lstStyle/>
          <a:p>
            <a:pPr algn="r">
              <a:buClrTx/>
              <a:tabLst>
                <a:tab pos="0" algn="l"/>
                <a:tab pos="914491" algn="l"/>
                <a:tab pos="1828983" algn="l"/>
                <a:tab pos="2743474" algn="l"/>
                <a:tab pos="3657966" algn="l"/>
                <a:tab pos="4572457" algn="l"/>
                <a:tab pos="5486949" algn="l"/>
                <a:tab pos="6401440" algn="l"/>
                <a:tab pos="7315932" algn="l"/>
                <a:tab pos="8230423" algn="l"/>
                <a:tab pos="9144914" algn="l"/>
                <a:tab pos="10059406" algn="l"/>
                <a:tab pos="10334071" algn="l"/>
                <a:tab pos="10783378" algn="l"/>
              </a:tabLst>
            </a:pPr>
            <a:fld id="{9547FC35-A572-4411-8111-516BE50B8380}" type="slidenum">
              <a:rPr lang="ru-RU" sz="1200">
                <a:solidFill>
                  <a:srgbClr val="000000"/>
                </a:solidFill>
              </a:rPr>
              <a:pPr algn="r">
                <a:buClrTx/>
                <a:tabLst>
                  <a:tab pos="0" algn="l"/>
                  <a:tab pos="914491" algn="l"/>
                  <a:tab pos="1828983" algn="l"/>
                  <a:tab pos="2743474" algn="l"/>
                  <a:tab pos="3657966" algn="l"/>
                  <a:tab pos="4572457" algn="l"/>
                  <a:tab pos="5486949" algn="l"/>
                  <a:tab pos="6401440" algn="l"/>
                  <a:tab pos="7315932" algn="l"/>
                  <a:tab pos="8230423" algn="l"/>
                  <a:tab pos="9144914" algn="l"/>
                  <a:tab pos="10059406" algn="l"/>
                  <a:tab pos="10334071" algn="l"/>
                  <a:tab pos="10783378" algn="l"/>
                </a:tabLst>
              </a:pPr>
              <a:t>18</a:t>
            </a:fld>
            <a:endParaRPr lang="ru-RU" sz="12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001CB89E-A63B-4ABB-A10E-4AB6E9D7B862}" type="slidenum">
              <a:rPr lang="ru-RU" smtClean="0">
                <a:ea typeface="Microsoft YaHei" charset="-122"/>
              </a:rPr>
              <a:pPr/>
              <a:t>19</a:t>
            </a:fld>
            <a:endParaRPr lang="ru-RU" smtClean="0">
              <a:ea typeface="Microsoft YaHei" charset="-122"/>
            </a:endParaRPr>
          </a:p>
        </p:txBody>
      </p:sp>
      <p:sp>
        <p:nvSpPr>
          <p:cNvPr id="64515" name="Text Box 1"/>
          <p:cNvSpPr txBox="1">
            <a:spLocks noChangeArrowheads="1"/>
          </p:cNvSpPr>
          <p:nvPr/>
        </p:nvSpPr>
        <p:spPr bwMode="auto">
          <a:xfrm>
            <a:off x="3850587" y="9429672"/>
            <a:ext cx="2945500" cy="49537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9" tIns="46805" rIns="90009" bIns="46805" anchor="b"/>
          <a:lstStyle/>
          <a:p>
            <a:pPr algn="r">
              <a:buClrTx/>
              <a:tabLst>
                <a:tab pos="0" algn="l"/>
                <a:tab pos="914491" algn="l"/>
                <a:tab pos="1828983" algn="l"/>
                <a:tab pos="2743474" algn="l"/>
                <a:tab pos="3657966" algn="l"/>
                <a:tab pos="4572457" algn="l"/>
                <a:tab pos="5486949" algn="l"/>
                <a:tab pos="6401440" algn="l"/>
                <a:tab pos="7315932" algn="l"/>
                <a:tab pos="8230423" algn="l"/>
                <a:tab pos="9144914" algn="l"/>
                <a:tab pos="10059406" algn="l"/>
                <a:tab pos="10334071" algn="l"/>
                <a:tab pos="10783378" algn="l"/>
              </a:tabLst>
            </a:pPr>
            <a:fld id="{2BD540AE-EE46-4770-B145-37976B716F76}" type="slidenum">
              <a:rPr lang="ru-RU" sz="1200">
                <a:solidFill>
                  <a:srgbClr val="000000"/>
                </a:solidFill>
              </a:rPr>
              <a:pPr algn="r">
                <a:buClrTx/>
                <a:tabLst>
                  <a:tab pos="0" algn="l"/>
                  <a:tab pos="914491" algn="l"/>
                  <a:tab pos="1828983" algn="l"/>
                  <a:tab pos="2743474" algn="l"/>
                  <a:tab pos="3657966" algn="l"/>
                  <a:tab pos="4572457" algn="l"/>
                  <a:tab pos="5486949" algn="l"/>
                  <a:tab pos="6401440" algn="l"/>
                  <a:tab pos="7315932" algn="l"/>
                  <a:tab pos="8230423" algn="l"/>
                  <a:tab pos="9144914" algn="l"/>
                  <a:tab pos="10059406" algn="l"/>
                  <a:tab pos="10334071" algn="l"/>
                  <a:tab pos="10783378" algn="l"/>
                </a:tabLst>
              </a:pPr>
              <a:t>19</a:t>
            </a:fld>
            <a:endParaRPr lang="ru-RU" sz="1200" dirty="0">
              <a:solidFill>
                <a:srgbClr val="000000"/>
              </a:solidFill>
            </a:endParaRPr>
          </a:p>
        </p:txBody>
      </p:sp>
      <p:sp>
        <p:nvSpPr>
          <p:cNvPr id="6451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2687"/>
          </a:xfrm>
          <a:solidFill>
            <a:srgbClr val="FFFFFF"/>
          </a:solidFill>
          <a:ln/>
        </p:spPr>
      </p:sp>
      <p:sp>
        <p:nvSpPr>
          <p:cNvPr id="6451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609" y="4715630"/>
            <a:ext cx="5440045" cy="4467940"/>
          </a:xfrm>
          <a:noFill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9F91F294-FE58-4A42-ABA4-553E7BEF85AD}" type="slidenum">
              <a:rPr lang="ru-RU" smtClean="0">
                <a:ea typeface="Microsoft YaHei" charset="-122"/>
              </a:rPr>
              <a:pPr/>
              <a:t>20</a:t>
            </a:fld>
            <a:endParaRPr lang="ru-RU" smtClean="0">
              <a:ea typeface="Microsoft YaHei" charset="-122"/>
            </a:endParaRPr>
          </a:p>
        </p:txBody>
      </p:sp>
      <p:sp>
        <p:nvSpPr>
          <p:cNvPr id="65539" name="Text Box 1"/>
          <p:cNvSpPr txBox="1">
            <a:spLocks noChangeArrowheads="1"/>
          </p:cNvSpPr>
          <p:nvPr/>
        </p:nvSpPr>
        <p:spPr bwMode="auto">
          <a:xfrm>
            <a:off x="3850587" y="9429672"/>
            <a:ext cx="2945500" cy="49537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9" tIns="46805" rIns="90009" bIns="46805" anchor="b"/>
          <a:lstStyle/>
          <a:p>
            <a:pPr algn="r">
              <a:buClrTx/>
              <a:tabLst>
                <a:tab pos="0" algn="l"/>
                <a:tab pos="914491" algn="l"/>
                <a:tab pos="1828983" algn="l"/>
                <a:tab pos="2743474" algn="l"/>
                <a:tab pos="3657966" algn="l"/>
                <a:tab pos="4572457" algn="l"/>
                <a:tab pos="5486949" algn="l"/>
                <a:tab pos="6401440" algn="l"/>
                <a:tab pos="7315932" algn="l"/>
                <a:tab pos="8230423" algn="l"/>
                <a:tab pos="9144914" algn="l"/>
                <a:tab pos="10059406" algn="l"/>
                <a:tab pos="10334071" algn="l"/>
                <a:tab pos="10783378" algn="l"/>
              </a:tabLst>
            </a:pPr>
            <a:fld id="{7A1528E3-CD25-40E2-8CB8-A65D70030648}" type="slidenum">
              <a:rPr lang="ru-RU" sz="1200">
                <a:solidFill>
                  <a:srgbClr val="000000"/>
                </a:solidFill>
              </a:rPr>
              <a:pPr algn="r">
                <a:buClrTx/>
                <a:tabLst>
                  <a:tab pos="0" algn="l"/>
                  <a:tab pos="914491" algn="l"/>
                  <a:tab pos="1828983" algn="l"/>
                  <a:tab pos="2743474" algn="l"/>
                  <a:tab pos="3657966" algn="l"/>
                  <a:tab pos="4572457" algn="l"/>
                  <a:tab pos="5486949" algn="l"/>
                  <a:tab pos="6401440" algn="l"/>
                  <a:tab pos="7315932" algn="l"/>
                  <a:tab pos="8230423" algn="l"/>
                  <a:tab pos="9144914" algn="l"/>
                  <a:tab pos="10059406" algn="l"/>
                  <a:tab pos="10334071" algn="l"/>
                  <a:tab pos="10783378" algn="l"/>
                </a:tabLst>
              </a:pPr>
              <a:t>20</a:t>
            </a:fld>
            <a:endParaRPr lang="ru-RU" sz="1200" dirty="0">
              <a:solidFill>
                <a:srgbClr val="000000"/>
              </a:solidFill>
            </a:endParaRPr>
          </a:p>
        </p:txBody>
      </p:sp>
      <p:sp>
        <p:nvSpPr>
          <p:cNvPr id="6554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2687"/>
          </a:xfrm>
          <a:solidFill>
            <a:srgbClr val="FFFFFF"/>
          </a:solidFill>
          <a:ln/>
        </p:spPr>
      </p:sp>
      <p:sp>
        <p:nvSpPr>
          <p:cNvPr id="6554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609" y="4715630"/>
            <a:ext cx="5440045" cy="4467940"/>
          </a:xfrm>
          <a:noFill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8FA659D2-2F19-46A7-94D0-950519AC9EDF}" type="slidenum">
              <a:rPr lang="ru-RU" smtClean="0">
                <a:ea typeface="Microsoft YaHei" charset="-122"/>
              </a:rPr>
              <a:pPr/>
              <a:t>21</a:t>
            </a:fld>
            <a:endParaRPr lang="ru-RU" smtClean="0">
              <a:ea typeface="Microsoft YaHei" charset="-122"/>
            </a:endParaRPr>
          </a:p>
        </p:txBody>
      </p:sp>
      <p:sp>
        <p:nvSpPr>
          <p:cNvPr id="66563" name="Text Box 1"/>
          <p:cNvSpPr txBox="1">
            <a:spLocks noChangeArrowheads="1"/>
          </p:cNvSpPr>
          <p:nvPr/>
        </p:nvSpPr>
        <p:spPr bwMode="auto">
          <a:xfrm>
            <a:off x="3850587" y="9429672"/>
            <a:ext cx="2945500" cy="49537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9" tIns="46805" rIns="90009" bIns="46805" anchor="b"/>
          <a:lstStyle/>
          <a:p>
            <a:pPr algn="r">
              <a:buClrTx/>
              <a:tabLst>
                <a:tab pos="0" algn="l"/>
                <a:tab pos="914491" algn="l"/>
                <a:tab pos="1828983" algn="l"/>
                <a:tab pos="2743474" algn="l"/>
                <a:tab pos="3657966" algn="l"/>
                <a:tab pos="4572457" algn="l"/>
                <a:tab pos="5486949" algn="l"/>
                <a:tab pos="6401440" algn="l"/>
                <a:tab pos="7315932" algn="l"/>
                <a:tab pos="8230423" algn="l"/>
                <a:tab pos="9144914" algn="l"/>
                <a:tab pos="10059406" algn="l"/>
                <a:tab pos="10334071" algn="l"/>
                <a:tab pos="10783378" algn="l"/>
              </a:tabLst>
            </a:pPr>
            <a:fld id="{A70127F3-B9A6-43E7-992E-1E1FC01DDF94}" type="slidenum">
              <a:rPr lang="ru-RU" sz="1200">
                <a:solidFill>
                  <a:srgbClr val="000000"/>
                </a:solidFill>
              </a:rPr>
              <a:pPr algn="r">
                <a:buClrTx/>
                <a:tabLst>
                  <a:tab pos="0" algn="l"/>
                  <a:tab pos="914491" algn="l"/>
                  <a:tab pos="1828983" algn="l"/>
                  <a:tab pos="2743474" algn="l"/>
                  <a:tab pos="3657966" algn="l"/>
                  <a:tab pos="4572457" algn="l"/>
                  <a:tab pos="5486949" algn="l"/>
                  <a:tab pos="6401440" algn="l"/>
                  <a:tab pos="7315932" algn="l"/>
                  <a:tab pos="8230423" algn="l"/>
                  <a:tab pos="9144914" algn="l"/>
                  <a:tab pos="10059406" algn="l"/>
                  <a:tab pos="10334071" algn="l"/>
                  <a:tab pos="10783378" algn="l"/>
                </a:tabLst>
              </a:pPr>
              <a:t>21</a:t>
            </a:fld>
            <a:endParaRPr lang="ru-RU" sz="1200" dirty="0">
              <a:solidFill>
                <a:srgbClr val="000000"/>
              </a:solidFill>
            </a:endParaRPr>
          </a:p>
        </p:txBody>
      </p:sp>
      <p:sp>
        <p:nvSpPr>
          <p:cNvPr id="665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2687"/>
          </a:xfrm>
          <a:solidFill>
            <a:srgbClr val="FFFFFF"/>
          </a:solidFill>
          <a:ln/>
        </p:spPr>
      </p:sp>
      <p:sp>
        <p:nvSpPr>
          <p:cNvPr id="6656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609" y="4715630"/>
            <a:ext cx="5440045" cy="4467940"/>
          </a:xfrm>
          <a:noFill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58F7ACBD-25D3-49E1-8466-52ED9B5881C3}" type="slidenum">
              <a:rPr lang="ru-RU" smtClean="0">
                <a:ea typeface="Microsoft YaHei" charset="-122"/>
              </a:rPr>
              <a:pPr/>
              <a:t>3</a:t>
            </a:fld>
            <a:endParaRPr lang="ru-RU" smtClean="0">
              <a:ea typeface="Microsoft YaHei" charset="-122"/>
            </a:endParaRPr>
          </a:p>
        </p:txBody>
      </p:sp>
      <p:sp>
        <p:nvSpPr>
          <p:cNvPr id="50179" name="Text Box 1"/>
          <p:cNvSpPr txBox="1">
            <a:spLocks noChangeArrowheads="1"/>
          </p:cNvSpPr>
          <p:nvPr/>
        </p:nvSpPr>
        <p:spPr bwMode="auto">
          <a:xfrm>
            <a:off x="3850587" y="9429672"/>
            <a:ext cx="2945500" cy="49537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9" tIns="46805" rIns="90009" bIns="46805" anchor="b"/>
          <a:lstStyle/>
          <a:p>
            <a:pPr algn="r">
              <a:buClrTx/>
              <a:tabLst>
                <a:tab pos="0" algn="l"/>
                <a:tab pos="914491" algn="l"/>
                <a:tab pos="1828983" algn="l"/>
                <a:tab pos="2743474" algn="l"/>
                <a:tab pos="3657966" algn="l"/>
                <a:tab pos="4572457" algn="l"/>
                <a:tab pos="5486949" algn="l"/>
                <a:tab pos="6401440" algn="l"/>
                <a:tab pos="7315932" algn="l"/>
                <a:tab pos="8230423" algn="l"/>
                <a:tab pos="9144914" algn="l"/>
                <a:tab pos="10059406" algn="l"/>
                <a:tab pos="10334071" algn="l"/>
                <a:tab pos="10783378" algn="l"/>
              </a:tabLst>
            </a:pPr>
            <a:fld id="{98B91468-5322-418A-AE18-46DF79BCF177}" type="slidenum">
              <a:rPr lang="ru-RU" sz="1200">
                <a:solidFill>
                  <a:srgbClr val="000000"/>
                </a:solidFill>
              </a:rPr>
              <a:pPr algn="r">
                <a:buClrTx/>
                <a:tabLst>
                  <a:tab pos="0" algn="l"/>
                  <a:tab pos="914491" algn="l"/>
                  <a:tab pos="1828983" algn="l"/>
                  <a:tab pos="2743474" algn="l"/>
                  <a:tab pos="3657966" algn="l"/>
                  <a:tab pos="4572457" algn="l"/>
                  <a:tab pos="5486949" algn="l"/>
                  <a:tab pos="6401440" algn="l"/>
                  <a:tab pos="7315932" algn="l"/>
                  <a:tab pos="8230423" algn="l"/>
                  <a:tab pos="9144914" algn="l"/>
                  <a:tab pos="10059406" algn="l"/>
                  <a:tab pos="10334071" algn="l"/>
                  <a:tab pos="10783378" algn="l"/>
                </a:tabLst>
              </a:pPr>
              <a:t>3</a:t>
            </a:fld>
            <a:endParaRPr lang="ru-RU" sz="1200" dirty="0">
              <a:solidFill>
                <a:srgbClr val="000000"/>
              </a:solidFill>
            </a:endParaRPr>
          </a:p>
        </p:txBody>
      </p:sp>
      <p:sp>
        <p:nvSpPr>
          <p:cNvPr id="501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2687"/>
          </a:xfrm>
          <a:solidFill>
            <a:srgbClr val="FFFFFF"/>
          </a:solidFill>
          <a:ln/>
        </p:spPr>
      </p:sp>
      <p:sp>
        <p:nvSpPr>
          <p:cNvPr id="5018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609" y="4715630"/>
            <a:ext cx="5440045" cy="4467940"/>
          </a:xfrm>
          <a:noFill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7E24F863-85F5-46F8-8F72-A309A39DD599}" type="slidenum">
              <a:rPr lang="ru-RU" smtClean="0">
                <a:ea typeface="Microsoft YaHei" charset="-122"/>
              </a:rPr>
              <a:pPr/>
              <a:t>22</a:t>
            </a:fld>
            <a:endParaRPr lang="ru-RU" smtClean="0">
              <a:ea typeface="Microsoft YaHei" charset="-122"/>
            </a:endParaRPr>
          </a:p>
        </p:txBody>
      </p:sp>
      <p:sp>
        <p:nvSpPr>
          <p:cNvPr id="67587" name="Text Box 1"/>
          <p:cNvSpPr txBox="1">
            <a:spLocks noChangeArrowheads="1"/>
          </p:cNvSpPr>
          <p:nvPr/>
        </p:nvSpPr>
        <p:spPr bwMode="auto">
          <a:xfrm>
            <a:off x="3850587" y="9429672"/>
            <a:ext cx="2945500" cy="49537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9" tIns="46805" rIns="90009" bIns="46805" anchor="b"/>
          <a:lstStyle/>
          <a:p>
            <a:pPr algn="r">
              <a:buClrTx/>
              <a:tabLst>
                <a:tab pos="0" algn="l"/>
                <a:tab pos="914491" algn="l"/>
                <a:tab pos="1828983" algn="l"/>
                <a:tab pos="2743474" algn="l"/>
                <a:tab pos="3657966" algn="l"/>
                <a:tab pos="4572457" algn="l"/>
                <a:tab pos="5486949" algn="l"/>
                <a:tab pos="6401440" algn="l"/>
                <a:tab pos="7315932" algn="l"/>
                <a:tab pos="8230423" algn="l"/>
                <a:tab pos="9144914" algn="l"/>
                <a:tab pos="10059406" algn="l"/>
                <a:tab pos="10334071" algn="l"/>
                <a:tab pos="10783378" algn="l"/>
              </a:tabLst>
            </a:pPr>
            <a:fld id="{DB4576A9-07AD-4A84-83D0-7DB8E2A53429}" type="slidenum">
              <a:rPr lang="ru-RU" sz="1200">
                <a:solidFill>
                  <a:srgbClr val="000000"/>
                </a:solidFill>
              </a:rPr>
              <a:pPr algn="r">
                <a:buClrTx/>
                <a:tabLst>
                  <a:tab pos="0" algn="l"/>
                  <a:tab pos="914491" algn="l"/>
                  <a:tab pos="1828983" algn="l"/>
                  <a:tab pos="2743474" algn="l"/>
                  <a:tab pos="3657966" algn="l"/>
                  <a:tab pos="4572457" algn="l"/>
                  <a:tab pos="5486949" algn="l"/>
                  <a:tab pos="6401440" algn="l"/>
                  <a:tab pos="7315932" algn="l"/>
                  <a:tab pos="8230423" algn="l"/>
                  <a:tab pos="9144914" algn="l"/>
                  <a:tab pos="10059406" algn="l"/>
                  <a:tab pos="10334071" algn="l"/>
                  <a:tab pos="10783378" algn="l"/>
                </a:tabLst>
              </a:pPr>
              <a:t>22</a:t>
            </a:fld>
            <a:endParaRPr lang="ru-RU" sz="1200" dirty="0">
              <a:solidFill>
                <a:srgbClr val="000000"/>
              </a:solidFill>
            </a:endParaRPr>
          </a:p>
        </p:txBody>
      </p:sp>
      <p:sp>
        <p:nvSpPr>
          <p:cNvPr id="675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2687"/>
          </a:xfrm>
          <a:solidFill>
            <a:srgbClr val="FFFFFF"/>
          </a:solidFill>
          <a:ln/>
        </p:spPr>
      </p:sp>
      <p:sp>
        <p:nvSpPr>
          <p:cNvPr id="675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609" y="4715630"/>
            <a:ext cx="5440045" cy="4467940"/>
          </a:xfrm>
          <a:noFill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58F7ACBD-25D3-49E1-8466-52ED9B5881C3}" type="slidenum">
              <a:rPr lang="ru-RU" smtClean="0">
                <a:ea typeface="Microsoft YaHei" charset="-122"/>
              </a:rPr>
              <a:pPr/>
              <a:t>4</a:t>
            </a:fld>
            <a:endParaRPr lang="ru-RU" smtClean="0">
              <a:ea typeface="Microsoft YaHei" charset="-122"/>
            </a:endParaRPr>
          </a:p>
        </p:txBody>
      </p:sp>
      <p:sp>
        <p:nvSpPr>
          <p:cNvPr id="50179" name="Text Box 1"/>
          <p:cNvSpPr txBox="1">
            <a:spLocks noChangeArrowheads="1"/>
          </p:cNvSpPr>
          <p:nvPr/>
        </p:nvSpPr>
        <p:spPr bwMode="auto">
          <a:xfrm>
            <a:off x="3850587" y="9429672"/>
            <a:ext cx="2945500" cy="49537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9" tIns="46805" rIns="90009" bIns="46805" anchor="b"/>
          <a:lstStyle/>
          <a:p>
            <a:pPr algn="r">
              <a:buClrTx/>
              <a:tabLst>
                <a:tab pos="0" algn="l"/>
                <a:tab pos="914491" algn="l"/>
                <a:tab pos="1828983" algn="l"/>
                <a:tab pos="2743474" algn="l"/>
                <a:tab pos="3657966" algn="l"/>
                <a:tab pos="4572457" algn="l"/>
                <a:tab pos="5486949" algn="l"/>
                <a:tab pos="6401440" algn="l"/>
                <a:tab pos="7315932" algn="l"/>
                <a:tab pos="8230423" algn="l"/>
                <a:tab pos="9144914" algn="l"/>
                <a:tab pos="10059406" algn="l"/>
                <a:tab pos="10334071" algn="l"/>
                <a:tab pos="10783378" algn="l"/>
              </a:tabLst>
            </a:pPr>
            <a:fld id="{98B91468-5322-418A-AE18-46DF79BCF177}" type="slidenum">
              <a:rPr lang="ru-RU" sz="1200">
                <a:solidFill>
                  <a:srgbClr val="000000"/>
                </a:solidFill>
              </a:rPr>
              <a:pPr algn="r">
                <a:buClrTx/>
                <a:tabLst>
                  <a:tab pos="0" algn="l"/>
                  <a:tab pos="914491" algn="l"/>
                  <a:tab pos="1828983" algn="l"/>
                  <a:tab pos="2743474" algn="l"/>
                  <a:tab pos="3657966" algn="l"/>
                  <a:tab pos="4572457" algn="l"/>
                  <a:tab pos="5486949" algn="l"/>
                  <a:tab pos="6401440" algn="l"/>
                  <a:tab pos="7315932" algn="l"/>
                  <a:tab pos="8230423" algn="l"/>
                  <a:tab pos="9144914" algn="l"/>
                  <a:tab pos="10059406" algn="l"/>
                  <a:tab pos="10334071" algn="l"/>
                  <a:tab pos="10783378" algn="l"/>
                </a:tabLst>
              </a:pPr>
              <a:t>4</a:t>
            </a:fld>
            <a:endParaRPr lang="ru-RU" sz="1200" dirty="0">
              <a:solidFill>
                <a:srgbClr val="000000"/>
              </a:solidFill>
            </a:endParaRPr>
          </a:p>
        </p:txBody>
      </p:sp>
      <p:sp>
        <p:nvSpPr>
          <p:cNvPr id="501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2687"/>
          </a:xfrm>
          <a:solidFill>
            <a:srgbClr val="FFFFFF"/>
          </a:solidFill>
          <a:ln/>
        </p:spPr>
      </p:sp>
      <p:sp>
        <p:nvSpPr>
          <p:cNvPr id="5018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609" y="4715630"/>
            <a:ext cx="5440045" cy="4467940"/>
          </a:xfrm>
          <a:noFill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C42BE87F-4CE1-4854-8F28-9BEEEED2E8C1}" type="slidenum">
              <a:rPr lang="ru-RU" smtClean="0">
                <a:ea typeface="Microsoft YaHei" charset="-122"/>
              </a:rPr>
              <a:pPr/>
              <a:t>5</a:t>
            </a:fld>
            <a:endParaRPr lang="ru-RU" smtClean="0">
              <a:ea typeface="Microsoft YaHei" charset="-122"/>
            </a:endParaRPr>
          </a:p>
        </p:txBody>
      </p:sp>
      <p:sp>
        <p:nvSpPr>
          <p:cNvPr id="51203" name="Text Box 1"/>
          <p:cNvSpPr txBox="1">
            <a:spLocks noChangeArrowheads="1"/>
          </p:cNvSpPr>
          <p:nvPr/>
        </p:nvSpPr>
        <p:spPr bwMode="auto">
          <a:xfrm>
            <a:off x="3850587" y="9429672"/>
            <a:ext cx="2945500" cy="49537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9" tIns="46805" rIns="90009" bIns="46805" anchor="b"/>
          <a:lstStyle/>
          <a:p>
            <a:pPr algn="r">
              <a:buClrTx/>
              <a:tabLst>
                <a:tab pos="0" algn="l"/>
                <a:tab pos="914491" algn="l"/>
                <a:tab pos="1828983" algn="l"/>
                <a:tab pos="2743474" algn="l"/>
                <a:tab pos="3657966" algn="l"/>
                <a:tab pos="4572457" algn="l"/>
                <a:tab pos="5486949" algn="l"/>
                <a:tab pos="6401440" algn="l"/>
                <a:tab pos="7315932" algn="l"/>
                <a:tab pos="8230423" algn="l"/>
                <a:tab pos="9144914" algn="l"/>
                <a:tab pos="10059406" algn="l"/>
                <a:tab pos="10334071" algn="l"/>
                <a:tab pos="10783378" algn="l"/>
              </a:tabLst>
            </a:pPr>
            <a:fld id="{465B7C08-D8A7-4530-AE9C-5C2FA2D0742B}" type="slidenum">
              <a:rPr lang="ru-RU" sz="1200">
                <a:solidFill>
                  <a:srgbClr val="000000"/>
                </a:solidFill>
              </a:rPr>
              <a:pPr algn="r">
                <a:buClrTx/>
                <a:tabLst>
                  <a:tab pos="0" algn="l"/>
                  <a:tab pos="914491" algn="l"/>
                  <a:tab pos="1828983" algn="l"/>
                  <a:tab pos="2743474" algn="l"/>
                  <a:tab pos="3657966" algn="l"/>
                  <a:tab pos="4572457" algn="l"/>
                  <a:tab pos="5486949" algn="l"/>
                  <a:tab pos="6401440" algn="l"/>
                  <a:tab pos="7315932" algn="l"/>
                  <a:tab pos="8230423" algn="l"/>
                  <a:tab pos="9144914" algn="l"/>
                  <a:tab pos="10059406" algn="l"/>
                  <a:tab pos="10334071" algn="l"/>
                  <a:tab pos="10783378" algn="l"/>
                </a:tabLst>
              </a:pPr>
              <a:t>5</a:t>
            </a:fld>
            <a:endParaRPr lang="ru-RU" sz="1200" dirty="0">
              <a:solidFill>
                <a:srgbClr val="000000"/>
              </a:solidFill>
            </a:endParaRPr>
          </a:p>
        </p:txBody>
      </p:sp>
      <p:sp>
        <p:nvSpPr>
          <p:cNvPr id="512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2687"/>
          </a:xfrm>
          <a:solidFill>
            <a:srgbClr val="FFFFFF"/>
          </a:solidFill>
          <a:ln/>
        </p:spPr>
      </p:sp>
      <p:sp>
        <p:nvSpPr>
          <p:cNvPr id="512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609" y="4715630"/>
            <a:ext cx="5440045" cy="4467940"/>
          </a:xfrm>
          <a:noFill/>
        </p:spPr>
        <p:txBody>
          <a:bodyPr wrap="none" anchor="ctr"/>
          <a:lstStyle/>
          <a:p>
            <a:endParaRPr lang="ru-RU" smtClean="0"/>
          </a:p>
        </p:txBody>
      </p:sp>
      <p:sp>
        <p:nvSpPr>
          <p:cNvPr id="51206" name="Text Box 4"/>
          <p:cNvSpPr txBox="1">
            <a:spLocks noChangeArrowheads="1"/>
          </p:cNvSpPr>
          <p:nvPr/>
        </p:nvSpPr>
        <p:spPr bwMode="auto">
          <a:xfrm>
            <a:off x="3850587" y="9429672"/>
            <a:ext cx="2947088" cy="49696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9" tIns="46805" rIns="90009" bIns="46805" anchor="b"/>
          <a:lstStyle/>
          <a:p>
            <a:pPr algn="r">
              <a:buClrTx/>
              <a:tabLst>
                <a:tab pos="0" algn="l"/>
                <a:tab pos="914491" algn="l"/>
                <a:tab pos="1828983" algn="l"/>
                <a:tab pos="2743474" algn="l"/>
                <a:tab pos="3657966" algn="l"/>
                <a:tab pos="4572457" algn="l"/>
                <a:tab pos="5486949" algn="l"/>
                <a:tab pos="6401440" algn="l"/>
                <a:tab pos="7315932" algn="l"/>
                <a:tab pos="8230423" algn="l"/>
                <a:tab pos="9144914" algn="l"/>
                <a:tab pos="10059406" algn="l"/>
                <a:tab pos="10334071" algn="l"/>
                <a:tab pos="10783378" algn="l"/>
              </a:tabLst>
            </a:pPr>
            <a:fld id="{43E600EB-63DF-4D69-89AC-174A50254740}" type="slidenum">
              <a:rPr lang="ru-RU" sz="1200">
                <a:solidFill>
                  <a:srgbClr val="EAEAEA"/>
                </a:solidFill>
              </a:rPr>
              <a:pPr algn="r">
                <a:buClrTx/>
                <a:tabLst>
                  <a:tab pos="0" algn="l"/>
                  <a:tab pos="914491" algn="l"/>
                  <a:tab pos="1828983" algn="l"/>
                  <a:tab pos="2743474" algn="l"/>
                  <a:tab pos="3657966" algn="l"/>
                  <a:tab pos="4572457" algn="l"/>
                  <a:tab pos="5486949" algn="l"/>
                  <a:tab pos="6401440" algn="l"/>
                  <a:tab pos="7315932" algn="l"/>
                  <a:tab pos="8230423" algn="l"/>
                  <a:tab pos="9144914" algn="l"/>
                  <a:tab pos="10059406" algn="l"/>
                  <a:tab pos="10334071" algn="l"/>
                  <a:tab pos="10783378" algn="l"/>
                </a:tabLst>
              </a:pPr>
              <a:t>5</a:t>
            </a:fld>
            <a:endParaRPr lang="ru-RU" sz="1200" dirty="0">
              <a:solidFill>
                <a:srgbClr val="EAEAEA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207D9D41-CD74-47AD-A7A6-23DC1AFB3AC3}" type="slidenum">
              <a:rPr lang="ru-RU" smtClean="0">
                <a:ea typeface="Microsoft YaHei" charset="-122"/>
              </a:rPr>
              <a:pPr/>
              <a:t>6</a:t>
            </a:fld>
            <a:endParaRPr lang="ru-RU" smtClean="0">
              <a:ea typeface="Microsoft YaHei" charset="-122"/>
            </a:endParaRPr>
          </a:p>
        </p:txBody>
      </p:sp>
      <p:sp>
        <p:nvSpPr>
          <p:cNvPr id="52227" name="Text Box 1"/>
          <p:cNvSpPr txBox="1">
            <a:spLocks noChangeArrowheads="1"/>
          </p:cNvSpPr>
          <p:nvPr/>
        </p:nvSpPr>
        <p:spPr bwMode="auto">
          <a:xfrm>
            <a:off x="3850587" y="9429672"/>
            <a:ext cx="2945500" cy="49537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9" tIns="46805" rIns="90009" bIns="46805" anchor="b"/>
          <a:lstStyle/>
          <a:p>
            <a:pPr algn="r">
              <a:buClrTx/>
              <a:tabLst>
                <a:tab pos="0" algn="l"/>
                <a:tab pos="914491" algn="l"/>
                <a:tab pos="1828983" algn="l"/>
                <a:tab pos="2743474" algn="l"/>
                <a:tab pos="3657966" algn="l"/>
                <a:tab pos="4572457" algn="l"/>
                <a:tab pos="5486949" algn="l"/>
                <a:tab pos="6401440" algn="l"/>
                <a:tab pos="7315932" algn="l"/>
                <a:tab pos="8230423" algn="l"/>
                <a:tab pos="9144914" algn="l"/>
                <a:tab pos="10059406" algn="l"/>
                <a:tab pos="10334071" algn="l"/>
                <a:tab pos="10783378" algn="l"/>
              </a:tabLst>
            </a:pPr>
            <a:fld id="{2F9DD76E-5D7A-4683-8725-8BD068F90BA1}" type="slidenum">
              <a:rPr lang="ru-RU" sz="1200">
                <a:solidFill>
                  <a:srgbClr val="000000"/>
                </a:solidFill>
              </a:rPr>
              <a:pPr algn="r">
                <a:buClrTx/>
                <a:tabLst>
                  <a:tab pos="0" algn="l"/>
                  <a:tab pos="914491" algn="l"/>
                  <a:tab pos="1828983" algn="l"/>
                  <a:tab pos="2743474" algn="l"/>
                  <a:tab pos="3657966" algn="l"/>
                  <a:tab pos="4572457" algn="l"/>
                  <a:tab pos="5486949" algn="l"/>
                  <a:tab pos="6401440" algn="l"/>
                  <a:tab pos="7315932" algn="l"/>
                  <a:tab pos="8230423" algn="l"/>
                  <a:tab pos="9144914" algn="l"/>
                  <a:tab pos="10059406" algn="l"/>
                  <a:tab pos="10334071" algn="l"/>
                  <a:tab pos="10783378" algn="l"/>
                </a:tabLst>
              </a:pPr>
              <a:t>6</a:t>
            </a:fld>
            <a:endParaRPr lang="ru-RU" sz="1200" dirty="0">
              <a:solidFill>
                <a:srgbClr val="000000"/>
              </a:solidFill>
            </a:endParaRPr>
          </a:p>
        </p:txBody>
      </p:sp>
      <p:sp>
        <p:nvSpPr>
          <p:cNvPr id="5222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2687"/>
          </a:xfrm>
          <a:solidFill>
            <a:srgbClr val="FFFFFF"/>
          </a:solidFill>
          <a:ln/>
        </p:spPr>
      </p:sp>
      <p:sp>
        <p:nvSpPr>
          <p:cNvPr id="5222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609" y="4715630"/>
            <a:ext cx="5440045" cy="4467940"/>
          </a:xfrm>
          <a:noFill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7B088E12-147F-4CDF-835D-E9A304689375}" type="slidenum">
              <a:rPr lang="ru-RU" smtClean="0">
                <a:ea typeface="Microsoft YaHei" charset="-122"/>
              </a:rPr>
              <a:pPr/>
              <a:t>7</a:t>
            </a:fld>
            <a:endParaRPr lang="ru-RU" smtClean="0">
              <a:ea typeface="Microsoft YaHei" charset="-122"/>
            </a:endParaRPr>
          </a:p>
        </p:txBody>
      </p:sp>
      <p:sp>
        <p:nvSpPr>
          <p:cNvPr id="53251" name="Text Box 1"/>
          <p:cNvSpPr txBox="1">
            <a:spLocks noChangeArrowheads="1"/>
          </p:cNvSpPr>
          <p:nvPr/>
        </p:nvSpPr>
        <p:spPr bwMode="auto">
          <a:xfrm>
            <a:off x="3850587" y="9429672"/>
            <a:ext cx="2945500" cy="49537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9" tIns="46805" rIns="90009" bIns="46805" anchor="b"/>
          <a:lstStyle/>
          <a:p>
            <a:pPr algn="r">
              <a:buClrTx/>
              <a:tabLst>
                <a:tab pos="0" algn="l"/>
                <a:tab pos="914491" algn="l"/>
                <a:tab pos="1828983" algn="l"/>
                <a:tab pos="2743474" algn="l"/>
                <a:tab pos="3657966" algn="l"/>
                <a:tab pos="4572457" algn="l"/>
                <a:tab pos="5486949" algn="l"/>
                <a:tab pos="6401440" algn="l"/>
                <a:tab pos="7315932" algn="l"/>
                <a:tab pos="8230423" algn="l"/>
                <a:tab pos="9144914" algn="l"/>
                <a:tab pos="10059406" algn="l"/>
                <a:tab pos="10334071" algn="l"/>
                <a:tab pos="10783378" algn="l"/>
              </a:tabLst>
            </a:pPr>
            <a:fld id="{12AB15D3-BC3F-4155-9C67-C52748041DD7}" type="slidenum">
              <a:rPr lang="ru-RU" sz="1200">
                <a:solidFill>
                  <a:srgbClr val="000000"/>
                </a:solidFill>
              </a:rPr>
              <a:pPr algn="r">
                <a:buClrTx/>
                <a:tabLst>
                  <a:tab pos="0" algn="l"/>
                  <a:tab pos="914491" algn="l"/>
                  <a:tab pos="1828983" algn="l"/>
                  <a:tab pos="2743474" algn="l"/>
                  <a:tab pos="3657966" algn="l"/>
                  <a:tab pos="4572457" algn="l"/>
                  <a:tab pos="5486949" algn="l"/>
                  <a:tab pos="6401440" algn="l"/>
                  <a:tab pos="7315932" algn="l"/>
                  <a:tab pos="8230423" algn="l"/>
                  <a:tab pos="9144914" algn="l"/>
                  <a:tab pos="10059406" algn="l"/>
                  <a:tab pos="10334071" algn="l"/>
                  <a:tab pos="10783378" algn="l"/>
                </a:tabLst>
              </a:pPr>
              <a:t>7</a:t>
            </a:fld>
            <a:endParaRPr lang="ru-RU" sz="1200" dirty="0">
              <a:solidFill>
                <a:srgbClr val="000000"/>
              </a:solidFill>
            </a:endParaRPr>
          </a:p>
        </p:txBody>
      </p:sp>
      <p:sp>
        <p:nvSpPr>
          <p:cNvPr id="5325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2687"/>
          </a:xfrm>
          <a:solidFill>
            <a:srgbClr val="FFFFFF"/>
          </a:solidFill>
          <a:ln/>
        </p:spPr>
      </p:sp>
      <p:sp>
        <p:nvSpPr>
          <p:cNvPr id="5325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609" y="4715630"/>
            <a:ext cx="5440045" cy="4467940"/>
          </a:xfrm>
          <a:noFill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65157D57-C3CF-4193-805F-5F48855057E9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2FAD9DFB-ED1D-4168-B6EA-67D53DDC6C94}" type="slidenum">
              <a:rPr lang="ru-RU" smtClean="0">
                <a:ea typeface="Microsoft YaHei" charset="-122"/>
              </a:rPr>
              <a:pPr/>
              <a:t>9</a:t>
            </a:fld>
            <a:endParaRPr lang="ru-RU" smtClean="0">
              <a:ea typeface="Microsoft YaHei" charset="-122"/>
            </a:endParaRPr>
          </a:p>
        </p:txBody>
      </p:sp>
      <p:sp>
        <p:nvSpPr>
          <p:cNvPr id="56323" name="Text Box 1"/>
          <p:cNvSpPr txBox="1">
            <a:spLocks noChangeArrowheads="1"/>
          </p:cNvSpPr>
          <p:nvPr/>
        </p:nvSpPr>
        <p:spPr bwMode="auto">
          <a:xfrm>
            <a:off x="3850587" y="9429672"/>
            <a:ext cx="2945500" cy="49537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9" tIns="46805" rIns="90009" bIns="46805" anchor="b"/>
          <a:lstStyle/>
          <a:p>
            <a:pPr algn="r">
              <a:buClrTx/>
              <a:tabLst>
                <a:tab pos="0" algn="l"/>
                <a:tab pos="914491" algn="l"/>
                <a:tab pos="1828983" algn="l"/>
                <a:tab pos="2743474" algn="l"/>
                <a:tab pos="3657966" algn="l"/>
                <a:tab pos="4572457" algn="l"/>
                <a:tab pos="5486949" algn="l"/>
                <a:tab pos="6401440" algn="l"/>
                <a:tab pos="7315932" algn="l"/>
                <a:tab pos="8230423" algn="l"/>
                <a:tab pos="9144914" algn="l"/>
                <a:tab pos="10059406" algn="l"/>
                <a:tab pos="10334071" algn="l"/>
                <a:tab pos="10783378" algn="l"/>
              </a:tabLst>
            </a:pPr>
            <a:fld id="{4F50B687-2C77-4ADB-AF2B-6D2C7961CE4C}" type="slidenum">
              <a:rPr lang="ru-RU" sz="1200">
                <a:solidFill>
                  <a:srgbClr val="000000"/>
                </a:solidFill>
              </a:rPr>
              <a:pPr algn="r">
                <a:buClrTx/>
                <a:tabLst>
                  <a:tab pos="0" algn="l"/>
                  <a:tab pos="914491" algn="l"/>
                  <a:tab pos="1828983" algn="l"/>
                  <a:tab pos="2743474" algn="l"/>
                  <a:tab pos="3657966" algn="l"/>
                  <a:tab pos="4572457" algn="l"/>
                  <a:tab pos="5486949" algn="l"/>
                  <a:tab pos="6401440" algn="l"/>
                  <a:tab pos="7315932" algn="l"/>
                  <a:tab pos="8230423" algn="l"/>
                  <a:tab pos="9144914" algn="l"/>
                  <a:tab pos="10059406" algn="l"/>
                  <a:tab pos="10334071" algn="l"/>
                  <a:tab pos="10783378" algn="l"/>
                </a:tabLst>
              </a:pPr>
              <a:t>9</a:t>
            </a:fld>
            <a:endParaRPr lang="ru-RU" sz="1200" dirty="0">
              <a:solidFill>
                <a:srgbClr val="000000"/>
              </a:solidFill>
            </a:endParaRPr>
          </a:p>
        </p:txBody>
      </p:sp>
      <p:sp>
        <p:nvSpPr>
          <p:cNvPr id="5632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2687"/>
          </a:xfrm>
          <a:solidFill>
            <a:srgbClr val="FFFFFF"/>
          </a:solidFill>
          <a:ln/>
        </p:spPr>
      </p:sp>
      <p:sp>
        <p:nvSpPr>
          <p:cNvPr id="5632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609" y="4715630"/>
            <a:ext cx="5440045" cy="4467940"/>
          </a:xfrm>
          <a:noFill/>
        </p:spPr>
        <p:txBody>
          <a:bodyPr wrap="none" anchor="ctr"/>
          <a:lstStyle/>
          <a:p>
            <a:endParaRPr lang="ru-RU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D0A9659E-42C0-4155-8F4F-4ED22DDF411D}" type="slidenum">
              <a:rPr lang="ru-RU" smtClean="0">
                <a:ea typeface="Microsoft YaHei" charset="-122"/>
              </a:rPr>
              <a:pPr/>
              <a:t>11</a:t>
            </a:fld>
            <a:endParaRPr lang="ru-RU" smtClean="0">
              <a:ea typeface="Microsoft YaHei" charset="-122"/>
            </a:endParaRPr>
          </a:p>
        </p:txBody>
      </p:sp>
      <p:sp>
        <p:nvSpPr>
          <p:cNvPr id="54275" name="Text Box 1"/>
          <p:cNvSpPr txBox="1">
            <a:spLocks noChangeArrowheads="1"/>
          </p:cNvSpPr>
          <p:nvPr/>
        </p:nvSpPr>
        <p:spPr bwMode="auto">
          <a:xfrm>
            <a:off x="3850587" y="9429672"/>
            <a:ext cx="2945500" cy="49537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9" tIns="46805" rIns="90009" bIns="46805" anchor="b"/>
          <a:lstStyle/>
          <a:p>
            <a:pPr algn="r">
              <a:buClrTx/>
              <a:tabLst>
                <a:tab pos="0" algn="l"/>
                <a:tab pos="914491" algn="l"/>
                <a:tab pos="1828983" algn="l"/>
                <a:tab pos="2743474" algn="l"/>
                <a:tab pos="3657966" algn="l"/>
                <a:tab pos="4572457" algn="l"/>
                <a:tab pos="5486949" algn="l"/>
                <a:tab pos="6401440" algn="l"/>
                <a:tab pos="7315932" algn="l"/>
                <a:tab pos="8230423" algn="l"/>
                <a:tab pos="9144914" algn="l"/>
                <a:tab pos="10059406" algn="l"/>
                <a:tab pos="10334071" algn="l"/>
                <a:tab pos="10783378" algn="l"/>
              </a:tabLst>
            </a:pPr>
            <a:fld id="{E1F9F089-0667-4864-8212-CFDB90B24B7F}" type="slidenum">
              <a:rPr lang="ru-RU" sz="1200">
                <a:solidFill>
                  <a:srgbClr val="000000"/>
                </a:solidFill>
              </a:rPr>
              <a:pPr algn="r">
                <a:buClrTx/>
                <a:tabLst>
                  <a:tab pos="0" algn="l"/>
                  <a:tab pos="914491" algn="l"/>
                  <a:tab pos="1828983" algn="l"/>
                  <a:tab pos="2743474" algn="l"/>
                  <a:tab pos="3657966" algn="l"/>
                  <a:tab pos="4572457" algn="l"/>
                  <a:tab pos="5486949" algn="l"/>
                  <a:tab pos="6401440" algn="l"/>
                  <a:tab pos="7315932" algn="l"/>
                  <a:tab pos="8230423" algn="l"/>
                  <a:tab pos="9144914" algn="l"/>
                  <a:tab pos="10059406" algn="l"/>
                  <a:tab pos="10334071" algn="l"/>
                  <a:tab pos="10783378" algn="l"/>
                </a:tabLst>
              </a:pPr>
              <a:t>11</a:t>
            </a:fld>
            <a:endParaRPr lang="ru-RU" sz="1200" dirty="0">
              <a:solidFill>
                <a:srgbClr val="000000"/>
              </a:solidFill>
            </a:endParaRPr>
          </a:p>
        </p:txBody>
      </p:sp>
      <p:sp>
        <p:nvSpPr>
          <p:cNvPr id="542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2687"/>
          </a:xfrm>
          <a:solidFill>
            <a:srgbClr val="FFFFFF"/>
          </a:solidFill>
          <a:ln/>
        </p:spPr>
      </p:sp>
      <p:sp>
        <p:nvSpPr>
          <p:cNvPr id="5427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609" y="4715630"/>
            <a:ext cx="5440045" cy="4467940"/>
          </a:xfrm>
          <a:noFill/>
        </p:spPr>
        <p:txBody>
          <a:bodyPr wrap="none" anchor="ctr"/>
          <a:lstStyle/>
          <a:p>
            <a:endParaRPr lang="ru-RU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928932-547A-47CF-B3FF-D0528F1E95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82765D-F7EB-4F32-A50F-40555FEA91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E39603-D8E8-45F4-AD07-43B914689A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DA398E-8089-435D-B69C-D13F62EA8E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3BE153-D40C-4B0A-9EEC-4465CF3019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B45F71-DC61-4E03-A767-BF0B3BE7DF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5F86A9-8892-4C6C-8497-A170458CDF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994F1-7449-43BD-982C-7BA3B7E32E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FF7702-172C-4B81-B1B4-8373B4853F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24E151-EA35-4816-94C0-A922A644DF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FD4924-2A7B-4427-A451-FE5F9A6DA0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D0CF11-44A5-4DB4-AB02-42239F496A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5813" cy="58499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499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648DE7-BA19-4C6B-B56C-FF49755749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5813" cy="58499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499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09FD17-B312-437D-B119-28C76E322B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F6BB55-D471-4990-B1A8-D5EB66FDCC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942E9F-9449-418B-AEC3-462DD3AB2F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10760F-DA7F-4F98-A66F-AD67EE1440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A1543A-E8CE-4D6C-9106-2EA487104F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098948-A4D7-4465-9E6B-006AB00E2F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995C9E-7267-473D-B51F-47F3584238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16863C-9D40-4907-B978-12AA3D520A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5D2CB6-6E47-4B32-9CA6-BAEFE48E9F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9E640F-C6CA-45AF-A45B-A6BAE66335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4BE00F-C5E8-44BF-8431-9FD270BA09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45E531-46D2-414D-8D6B-1743EE01AB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5813" cy="58499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499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E36EF8-48C4-4837-9977-E1F54A6309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667BF8-446B-4659-B3AE-1FE7E8017F22}" type="datetimeFigureOut">
              <a:rPr lang="ru-RU"/>
              <a:pPr>
                <a:defRPr/>
              </a:pPr>
              <a:t>15.07.2024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95A160-C6A3-4DB7-9020-90515F86EA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7EABC6-7511-40EB-A11B-60914CFB7790}" type="datetimeFigureOut">
              <a:rPr lang="ru-RU"/>
              <a:pPr>
                <a:defRPr/>
              </a:pPr>
              <a:t>15.07.2024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097DE8-6616-46E5-92D2-C687B100B6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03E590-0938-407F-9248-BEDE2A9FAE65}" type="datetimeFigureOut">
              <a:rPr lang="ru-RU"/>
              <a:pPr>
                <a:defRPr/>
              </a:pPr>
              <a:t>15.07.2024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B864E7-0938-42AD-8C97-1532F6034D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3B48AB-8A29-4E65-924B-843D4C15C12A}" type="datetimeFigureOut">
              <a:rPr lang="ru-RU"/>
              <a:pPr>
                <a:defRPr/>
              </a:pPr>
              <a:t>15.07.2024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0A177F-D475-4AE6-842E-D5B1D38885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F4B993-93B1-4D96-ABEF-01033A10C6DD}" type="datetimeFigureOut">
              <a:rPr lang="ru-RU"/>
              <a:pPr>
                <a:defRPr/>
              </a:pPr>
              <a:t>15.07.2024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BB6FF3-B4AD-455A-952F-8348AB7F09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329EB-493D-436C-B9F6-BC3276975C7B}" type="datetimeFigureOut">
              <a:rPr lang="ru-RU"/>
              <a:pPr>
                <a:defRPr/>
              </a:pPr>
              <a:t>15.07.2024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2708EC-F355-43DD-9896-08D9892FD3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4CF823-94DC-4D9A-A07B-995B0373A261}" type="datetimeFigureOut">
              <a:rPr lang="ru-RU"/>
              <a:pPr>
                <a:defRPr/>
              </a:pPr>
              <a:t>15.07.2024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8F314A-CC5C-4DDF-8A31-4169B9EAF0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85CFE0-4DAC-47A8-A626-AF11EEE12E96}" type="datetimeFigureOut">
              <a:rPr lang="ru-RU"/>
              <a:pPr>
                <a:defRPr/>
              </a:pPr>
              <a:t>15.07.2024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27F590-0168-49D1-A27D-AA37B2AB37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B56463-6497-403E-B385-EFACF881AA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84D41C-0C4B-4899-981E-1BD0EDAA0213}" type="datetimeFigureOut">
              <a:rPr lang="ru-RU"/>
              <a:pPr>
                <a:defRPr/>
              </a:pPr>
              <a:t>15.07.2024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704ECC-8CB4-4B28-8948-6B4F20BF09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3A5411-379A-4B4F-811A-6F52C38FA4BC}" type="datetimeFigureOut">
              <a:rPr lang="ru-RU"/>
              <a:pPr>
                <a:defRPr/>
              </a:pPr>
              <a:t>15.07.2024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940FD4-E055-4ADB-BB38-6D655F16E3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C675FA-8BF3-4467-8E19-B272CE51B015}" type="datetimeFigureOut">
              <a:rPr lang="ru-RU"/>
              <a:pPr>
                <a:defRPr/>
              </a:pPr>
              <a:t>15.07.2024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B65BE1-D0CB-477D-912D-26BDE43D6C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2A9504-0DFD-43FE-9F32-6A62FC218B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025E0E-94BD-4EA2-B812-AE07FADF42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9C40D0-7765-433D-BDA8-943C5565BD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EA6EE2-A772-4586-8293-CD834C607B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DAE8DB-08C7-402D-992F-3C6718CE52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F6864D-DD22-4397-823A-9871D30E11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72B9A5-5C9F-46F9-9FDE-309C16AA6A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ED42D4-4506-4D17-BE9D-D53E396B63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B3D8B3-DDD2-4095-9B15-FA8B08ACBE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5813" cy="58499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499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F8F69E-0D0F-459F-9281-7EE6DD961F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7D8422-7514-470E-82AF-0B3F0E7C98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C055BD-F208-4AE8-A6C9-308F0A50E7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46BBB0-1C68-4726-AAC0-D5737C0622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2E6B49-3AD6-4463-B454-40A9C9A8EC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9C88CD-856F-4B90-8BDD-E5F98EE400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106B21-811E-4118-BED8-A71DF2252B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1906DA-FB14-4264-AFE5-7EAEB0989F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228157-BBF1-4890-ACE6-D9C50D811C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56B293-856C-4CE2-81F7-2CDDCF0FD1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C8064C-1D7B-4DE3-8E1F-648AC67ED3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81B71A-3000-4325-8F10-07506CA5EE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5813" cy="58499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499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DE99A6-EA54-47FC-8AFA-22494E82C5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C4267B-A048-43D0-A235-71697C2C29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1F8585-73E2-4F2E-B194-D2672FB00F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D8FEF2-7BA8-47D2-9D82-B5AE7D9A9E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3971B3-5439-49DF-9705-43B890FF79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3E1E9D-EEFE-49AB-BAE4-C1A59454F3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DE0A4F-98B9-40E3-B2C1-4D0FD4EFF8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208BCB-37E8-4499-9AB5-E327AC7C96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63A710-92D1-493D-B35E-6D2109B461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EF79DD-ADBF-4A70-80B1-807F18D053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14A4CC-F8BD-4BE2-BF10-D3BE44C8A0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96524D-C877-46AC-B14A-310E0C1DFD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5813" cy="58499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499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F5E561-9881-4CBB-A1E0-D2E65E3E39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52881A-3D60-4F75-8F4D-6384FAA9B6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1F8746-AD40-41DA-9DD1-95EF0F6409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8A149A-F147-4113-8614-55B4919071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F2D896-95DB-41FD-BD8C-6AC9C6F05A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F6695C-C563-408C-A6A2-AC8D6B7AFF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CDBD47-463D-4098-BCC8-FCFEC03D07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504F96-7419-4B66-B92F-89F0A898AE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23EFC7-00FA-48CD-807D-C705215D1B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2EA5AA-8F3D-4CD8-B571-51A2857C12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68C18-6F0B-4F9B-8654-CF1F0E9B89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535033-3BA4-4CEC-A4A6-C71E3A0CE7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5813" cy="58499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499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DA3B35-D039-4CED-821A-0C7804F89A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7A352D-7DA2-48CE-9B94-9FAF3C6785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1EAD2C-73EA-4547-A709-BCE667D42E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542D60-9A6B-45FD-BB02-FCF4206D5B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F4C8AA-2AA7-4DBA-9839-D6CC1373EE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34812E-0C34-45D4-A6A8-453A325DF6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979004-3140-4CFC-B5ED-DD622556EC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9AA163-0711-4DB3-83FF-6E3F31BB3D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D285D6-19C7-443C-86FD-84AE7484D7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BE1B5A-7704-490D-AF9F-423A9E322B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BF3543-6024-4E09-938D-2034C8B832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DA1B5A-8A9B-454D-BF63-C7390AFCE4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5813" cy="58499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499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E40B46-6439-4E9E-8B36-F1C9F43391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70FDBA-9ABB-4C6E-ADA5-D5064F45D7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969C69-25A8-4B60-AA77-392D12C256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2545C9-1FA6-4955-9854-8A3AD30B2F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C443C1-4FCD-458D-B942-C1AF68AC74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55F89C-77CF-4251-9942-4EC1BCE1EB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26691F-C829-4150-9CB9-762A8E72F9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21A312-F797-497A-963B-0733BCDF0D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94DA5E-A51F-4375-847F-91474F5941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5479FF-D5E5-4DF7-ADAF-0DDF63DCAC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85E38E-6802-4692-A56A-72B1F12070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5BCB10-6D21-4B46-A7DF-23383D25DB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5813" cy="58499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499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387D65-FED8-4011-B3B6-2BF7A26BB3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EDCA3-E6B1-4092-8630-23E9E16DB0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418736-FA8C-4137-8CCC-0E31079BDA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A5235E-C19A-4DF8-86F3-18ED9E3309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72765F-8D6B-4C8A-9C3E-BE7B23DD3E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29FEE5-1DAF-4BCE-AF12-48780DF560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2B4690-7EB4-4EED-A6F9-45ECCFE715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2505F7-E8FF-4D89-BCD9-A9E65919C4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F9CFA1-6CCF-412A-A653-229E949FB2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740380-CCA7-44A4-A795-FE4E552D16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37DAC4-B215-48F6-9C6D-EC3792E082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C95AA1-1A71-4E75-ABE9-048F8B40DF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5813" cy="58499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499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A5B1DE-D262-4011-A469-24E2B7A484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0025BC-69BA-4E30-88FD-D2B3FD5DF9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513715-C4CF-4FB6-A50C-AFCE4C6F51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3C38C2-FF51-48B4-AC79-2A530A64D4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BC213F-99E3-4E46-BBB5-DD2B4678FA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625F69-9409-41C1-A9AD-DA0AE855AD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D5B1AF-6BEC-4AA9-B343-5CE2BBB932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900F2A-3F3D-4E5F-B3DB-E5F98A86AB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3D02A9-3A55-43C0-B0FD-34291EFB09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4A9258-BB3E-4769-BB98-AF35559569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98EA9B-4BED-4A8B-8159-6CAFC48F40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25C009-C201-45B6-B082-D2D5FD6FC8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5813" cy="58499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499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0DBDF0-E000-4F1F-AF54-EBA3C8C8ED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8013" cy="1141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заглавия щёлкните мышью</a:t>
            </a: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щёлкните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2013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l">
              <a:buSzPct val="45000"/>
              <a:buFont typeface="Wingdings" charset="2"/>
              <a:buNone/>
              <a:defRPr sz="1200" smtClean="0">
                <a:solidFill>
                  <a:srgbClr val="898989"/>
                </a:solidFill>
                <a:latin typeface="Times New Roman" pitchFamily="16" charset="0"/>
                <a:cs typeface="Segoe UI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Text Box 4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>
              <a:buSzPct val="45000"/>
              <a:buFont typeface="Wingdings" charset="2"/>
              <a:buNone/>
              <a:defRPr sz="1200" smtClean="0">
                <a:solidFill>
                  <a:srgbClr val="898989"/>
                </a:solidFill>
                <a:latin typeface="Times New Roman" pitchFamily="16" charset="0"/>
                <a:cs typeface="Segoe UI" charset="0"/>
              </a:defRPr>
            </a:lvl1pPr>
          </a:lstStyle>
          <a:p>
            <a:pPr>
              <a:defRPr/>
            </a:pPr>
            <a:fld id="{453FB7F3-8BFD-45D2-BCE0-867C4C19E8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68" r:id="rId1"/>
    <p:sldLayoutId id="2147484569" r:id="rId2"/>
    <p:sldLayoutId id="2147484570" r:id="rId3"/>
    <p:sldLayoutId id="2147484571" r:id="rId4"/>
    <p:sldLayoutId id="2147484572" r:id="rId5"/>
    <p:sldLayoutId id="2147484573" r:id="rId6"/>
    <p:sldLayoutId id="2147484574" r:id="rId7"/>
    <p:sldLayoutId id="2147484575" r:id="rId8"/>
    <p:sldLayoutId id="2147484576" r:id="rId9"/>
    <p:sldLayoutId id="2147484577" r:id="rId10"/>
    <p:sldLayoutId id="2147484578" r:id="rId11"/>
  </p:sldLayoutIdLst>
  <p:txStyles>
    <p:titleStyle>
      <a:lvl1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2pPr>
      <a:lvl3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3pPr>
      <a:lvl4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4pPr>
      <a:lvl5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5pPr>
      <a:lvl6pPr marL="2514600" indent="-228600" algn="ctr" defTabSz="449263" rtl="0" fontAlgn="base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6pPr>
      <a:lvl7pPr marL="2971800" indent="-228600" algn="ctr" defTabSz="449263" rtl="0" fontAlgn="base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7pPr>
      <a:lvl8pPr marL="3429000" indent="-228600" algn="ctr" defTabSz="449263" rtl="0" fontAlgn="base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8pPr>
      <a:lvl9pPr marL="3886200" indent="-228600" algn="ctr" defTabSz="449263" rtl="0" fontAlgn="base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spcBef>
          <a:spcPts val="8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6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fontAlgn="base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8013" cy="1141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заглавия щёлкните мышью</a:t>
            </a: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щёлкните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2013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l">
              <a:buSzPct val="45000"/>
              <a:buFont typeface="Wingdings" charset="2"/>
              <a:buNone/>
              <a:defRPr sz="1200" smtClean="0">
                <a:solidFill>
                  <a:srgbClr val="898989"/>
                </a:solidFill>
                <a:latin typeface="Times New Roman" pitchFamily="16" charset="0"/>
                <a:cs typeface="Segoe UI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5" name="Text Box 4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>
              <a:buSzPct val="45000"/>
              <a:buFont typeface="Wingdings" charset="2"/>
              <a:buNone/>
              <a:defRPr sz="1200" smtClean="0">
                <a:solidFill>
                  <a:srgbClr val="898989"/>
                </a:solidFill>
                <a:latin typeface="Times New Roman" pitchFamily="16" charset="0"/>
                <a:cs typeface="Segoe UI" charset="0"/>
              </a:defRPr>
            </a:lvl1pPr>
          </a:lstStyle>
          <a:p>
            <a:pPr>
              <a:defRPr/>
            </a:pPr>
            <a:fld id="{2571C36D-DFF3-416C-8C83-88666BDB41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67" r:id="rId1"/>
    <p:sldLayoutId id="2147484668" r:id="rId2"/>
    <p:sldLayoutId id="2147484669" r:id="rId3"/>
    <p:sldLayoutId id="2147484670" r:id="rId4"/>
    <p:sldLayoutId id="2147484671" r:id="rId5"/>
    <p:sldLayoutId id="2147484672" r:id="rId6"/>
    <p:sldLayoutId id="2147484673" r:id="rId7"/>
    <p:sldLayoutId id="2147484674" r:id="rId8"/>
    <p:sldLayoutId id="2147484675" r:id="rId9"/>
    <p:sldLayoutId id="2147484676" r:id="rId10"/>
    <p:sldLayoutId id="2147484677" r:id="rId11"/>
  </p:sldLayoutIdLst>
  <p:txStyles>
    <p:titleStyle>
      <a:lvl1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2pPr>
      <a:lvl3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3pPr>
      <a:lvl4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4pPr>
      <a:lvl5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5pPr>
      <a:lvl6pPr marL="2514600" indent="-228600" algn="ctr" defTabSz="449263" rtl="0" fontAlgn="base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6pPr>
      <a:lvl7pPr marL="2971800" indent="-228600" algn="ctr" defTabSz="449263" rtl="0" fontAlgn="base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7pPr>
      <a:lvl8pPr marL="3429000" indent="-228600" algn="ctr" defTabSz="449263" rtl="0" fontAlgn="base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8pPr>
      <a:lvl9pPr marL="3886200" indent="-228600" algn="ctr" defTabSz="449263" rtl="0" fontAlgn="base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spcBef>
          <a:spcPts val="8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6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fontAlgn="base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8013" cy="1141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заглавия щёлкните мышью</a:t>
            </a:r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щёлкните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2013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l">
              <a:buSzPct val="45000"/>
              <a:buFont typeface="Wingdings" charset="2"/>
              <a:buNone/>
              <a:defRPr sz="1200" smtClean="0">
                <a:solidFill>
                  <a:srgbClr val="898989"/>
                </a:solidFill>
                <a:latin typeface="Times New Roman" pitchFamily="16" charset="0"/>
                <a:cs typeface="Segoe UI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9" name="Text Box 4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>
              <a:buSzPct val="45000"/>
              <a:buFont typeface="Wingdings" charset="2"/>
              <a:buNone/>
              <a:defRPr sz="1200" smtClean="0">
                <a:solidFill>
                  <a:srgbClr val="898989"/>
                </a:solidFill>
                <a:latin typeface="Times New Roman" pitchFamily="16" charset="0"/>
                <a:cs typeface="Segoe UI" charset="0"/>
              </a:defRPr>
            </a:lvl1pPr>
          </a:lstStyle>
          <a:p>
            <a:pPr>
              <a:defRPr/>
            </a:pPr>
            <a:fld id="{691574A4-65F0-4E45-A379-6AF6258E36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78" r:id="rId1"/>
    <p:sldLayoutId id="2147484679" r:id="rId2"/>
    <p:sldLayoutId id="2147484680" r:id="rId3"/>
    <p:sldLayoutId id="2147484681" r:id="rId4"/>
    <p:sldLayoutId id="2147484682" r:id="rId5"/>
    <p:sldLayoutId id="2147484683" r:id="rId6"/>
    <p:sldLayoutId id="2147484684" r:id="rId7"/>
    <p:sldLayoutId id="2147484685" r:id="rId8"/>
    <p:sldLayoutId id="2147484686" r:id="rId9"/>
    <p:sldLayoutId id="2147484687" r:id="rId10"/>
    <p:sldLayoutId id="2147484688" r:id="rId11"/>
  </p:sldLayoutIdLst>
  <p:txStyles>
    <p:titleStyle>
      <a:lvl1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2pPr>
      <a:lvl3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3pPr>
      <a:lvl4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4pPr>
      <a:lvl5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5pPr>
      <a:lvl6pPr marL="2514600" indent="-228600" algn="ctr" defTabSz="449263" rtl="0" fontAlgn="base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6pPr>
      <a:lvl7pPr marL="2971800" indent="-228600" algn="ctr" defTabSz="449263" rtl="0" fontAlgn="base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7pPr>
      <a:lvl8pPr marL="3429000" indent="-228600" algn="ctr" defTabSz="449263" rtl="0" fontAlgn="base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8pPr>
      <a:lvl9pPr marL="3886200" indent="-228600" algn="ctr" defTabSz="449263" rtl="0" fontAlgn="base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spcBef>
          <a:spcPts val="8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6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fontAlgn="base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32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F315DA47-AA32-4F98-9F92-74F2E31942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89" r:id="rId1"/>
    <p:sldLayoutId id="2147484690" r:id="rId2"/>
    <p:sldLayoutId id="2147484691" r:id="rId3"/>
    <p:sldLayoutId id="2147484692" r:id="rId4"/>
    <p:sldLayoutId id="2147484693" r:id="rId5"/>
    <p:sldLayoutId id="2147484694" r:id="rId6"/>
    <p:sldLayoutId id="2147484695" r:id="rId7"/>
    <p:sldLayoutId id="2147484696" r:id="rId8"/>
    <p:sldLayoutId id="2147484697" r:id="rId9"/>
    <p:sldLayoutId id="2147484698" r:id="rId10"/>
    <p:sldLayoutId id="2147484699" r:id="rId11"/>
  </p:sldLayoutIdLst>
  <p:timing>
    <p:tnLst>
      <p:par>
        <p:cTn id="1" dur="indefinite" restart="never" nodeType="tmRoot"/>
      </p:par>
    </p:tnLst>
  </p:timing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8013" cy="1141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заглавия щёлкните мышью</a:t>
            </a: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щёлкните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2013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l">
              <a:buSzPct val="45000"/>
              <a:buFont typeface="Wingdings" charset="2"/>
              <a:buNone/>
              <a:defRPr sz="1200" smtClean="0">
                <a:solidFill>
                  <a:srgbClr val="898989"/>
                </a:solidFill>
                <a:latin typeface="Times New Roman" pitchFamily="16" charset="0"/>
                <a:cs typeface="Segoe UI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3" name="Text Box 4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>
              <a:buSzPct val="45000"/>
              <a:buFont typeface="Wingdings" charset="2"/>
              <a:buNone/>
              <a:defRPr sz="1200" smtClean="0">
                <a:solidFill>
                  <a:srgbClr val="898989"/>
                </a:solidFill>
                <a:latin typeface="Times New Roman" pitchFamily="16" charset="0"/>
                <a:cs typeface="Segoe UI" charset="0"/>
              </a:defRPr>
            </a:lvl1pPr>
          </a:lstStyle>
          <a:p>
            <a:pPr>
              <a:defRPr/>
            </a:pPr>
            <a:fld id="{F91164A0-3C5E-4FBF-9181-08827F17A4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79" r:id="rId1"/>
    <p:sldLayoutId id="2147484580" r:id="rId2"/>
    <p:sldLayoutId id="2147484581" r:id="rId3"/>
    <p:sldLayoutId id="2147484582" r:id="rId4"/>
    <p:sldLayoutId id="2147484583" r:id="rId5"/>
    <p:sldLayoutId id="2147484584" r:id="rId6"/>
    <p:sldLayoutId id="2147484585" r:id="rId7"/>
    <p:sldLayoutId id="2147484586" r:id="rId8"/>
    <p:sldLayoutId id="2147484587" r:id="rId9"/>
    <p:sldLayoutId id="2147484588" r:id="rId10"/>
    <p:sldLayoutId id="2147484589" r:id="rId11"/>
  </p:sldLayoutIdLst>
  <p:txStyles>
    <p:titleStyle>
      <a:lvl1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2pPr>
      <a:lvl3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3pPr>
      <a:lvl4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4pPr>
      <a:lvl5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5pPr>
      <a:lvl6pPr marL="2514600" indent="-228600" algn="ctr" defTabSz="449263" rtl="0" fontAlgn="base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6pPr>
      <a:lvl7pPr marL="2971800" indent="-228600" algn="ctr" defTabSz="449263" rtl="0" fontAlgn="base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7pPr>
      <a:lvl8pPr marL="3429000" indent="-228600" algn="ctr" defTabSz="449263" rtl="0" fontAlgn="base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8pPr>
      <a:lvl9pPr marL="3886200" indent="-228600" algn="ctr" defTabSz="449263" rtl="0" fontAlgn="base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spcBef>
          <a:spcPts val="8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6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fontAlgn="base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8013" cy="1141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заглавия щёлкните мышью</a:t>
            </a: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щёлкните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2013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l">
              <a:buSzPct val="45000"/>
              <a:buFont typeface="Wingdings" charset="2"/>
              <a:buNone/>
              <a:defRPr sz="1200" smtClean="0">
                <a:solidFill>
                  <a:srgbClr val="898989"/>
                </a:solidFill>
                <a:latin typeface="Times New Roman" pitchFamily="16" charset="0"/>
                <a:cs typeface="Segoe UI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7" name="Text Box 4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>
              <a:buSzPct val="45000"/>
              <a:buFont typeface="Wingdings" charset="2"/>
              <a:buNone/>
              <a:defRPr sz="1200" smtClean="0">
                <a:solidFill>
                  <a:srgbClr val="898989"/>
                </a:solidFill>
                <a:latin typeface="Times New Roman" pitchFamily="16" charset="0"/>
                <a:cs typeface="Segoe UI" charset="0"/>
              </a:defRPr>
            </a:lvl1pPr>
          </a:lstStyle>
          <a:p>
            <a:pPr>
              <a:defRPr/>
            </a:pPr>
            <a:fld id="{EC29E034-260E-4B03-9CDC-9E628A3B91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90" r:id="rId1"/>
    <p:sldLayoutId id="2147484591" r:id="rId2"/>
    <p:sldLayoutId id="2147484592" r:id="rId3"/>
    <p:sldLayoutId id="2147484593" r:id="rId4"/>
    <p:sldLayoutId id="2147484594" r:id="rId5"/>
    <p:sldLayoutId id="2147484595" r:id="rId6"/>
    <p:sldLayoutId id="2147484596" r:id="rId7"/>
    <p:sldLayoutId id="2147484597" r:id="rId8"/>
    <p:sldLayoutId id="2147484598" r:id="rId9"/>
    <p:sldLayoutId id="2147484599" r:id="rId10"/>
    <p:sldLayoutId id="2147484600" r:id="rId11"/>
  </p:sldLayoutIdLst>
  <p:txStyles>
    <p:titleStyle>
      <a:lvl1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2pPr>
      <a:lvl3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3pPr>
      <a:lvl4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4pPr>
      <a:lvl5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5pPr>
      <a:lvl6pPr marL="2514600" indent="-228600" algn="ctr" defTabSz="449263" rtl="0" fontAlgn="base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6pPr>
      <a:lvl7pPr marL="2971800" indent="-228600" algn="ctr" defTabSz="449263" rtl="0" fontAlgn="base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7pPr>
      <a:lvl8pPr marL="3429000" indent="-228600" algn="ctr" defTabSz="449263" rtl="0" fontAlgn="base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8pPr>
      <a:lvl9pPr marL="3886200" indent="-228600" algn="ctr" defTabSz="449263" rtl="0" fontAlgn="base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spcBef>
          <a:spcPts val="8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6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fontAlgn="base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8013" cy="1141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заглавия щёлкните мышью</a:t>
            </a: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щёлкните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2013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l">
              <a:buSzPct val="45000"/>
              <a:buFont typeface="Wingdings" charset="2"/>
              <a:buNone/>
              <a:defRPr sz="1200" smtClean="0">
                <a:solidFill>
                  <a:srgbClr val="898989"/>
                </a:solidFill>
                <a:latin typeface="Times New Roman" pitchFamily="16" charset="0"/>
                <a:cs typeface="Segoe UI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1" name="Text Box 4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>
              <a:buSzPct val="45000"/>
              <a:buFont typeface="Wingdings" charset="2"/>
              <a:buNone/>
              <a:defRPr sz="1200" smtClean="0">
                <a:solidFill>
                  <a:srgbClr val="898989"/>
                </a:solidFill>
                <a:latin typeface="Times New Roman" pitchFamily="16" charset="0"/>
                <a:cs typeface="Segoe UI" charset="0"/>
              </a:defRPr>
            </a:lvl1pPr>
          </a:lstStyle>
          <a:p>
            <a:pPr>
              <a:defRPr/>
            </a:pPr>
            <a:fld id="{CE59000F-FFC3-42FB-84D4-AEDECD0998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01" r:id="rId1"/>
    <p:sldLayoutId id="2147484602" r:id="rId2"/>
    <p:sldLayoutId id="2147484603" r:id="rId3"/>
    <p:sldLayoutId id="2147484604" r:id="rId4"/>
    <p:sldLayoutId id="2147484605" r:id="rId5"/>
    <p:sldLayoutId id="2147484606" r:id="rId6"/>
    <p:sldLayoutId id="2147484607" r:id="rId7"/>
    <p:sldLayoutId id="2147484608" r:id="rId8"/>
    <p:sldLayoutId id="2147484609" r:id="rId9"/>
    <p:sldLayoutId id="2147484610" r:id="rId10"/>
    <p:sldLayoutId id="2147484611" r:id="rId11"/>
  </p:sldLayoutIdLst>
  <p:txStyles>
    <p:titleStyle>
      <a:lvl1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2pPr>
      <a:lvl3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3pPr>
      <a:lvl4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4pPr>
      <a:lvl5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5pPr>
      <a:lvl6pPr marL="2514600" indent="-228600" algn="ctr" defTabSz="449263" rtl="0" fontAlgn="base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6pPr>
      <a:lvl7pPr marL="2971800" indent="-228600" algn="ctr" defTabSz="449263" rtl="0" fontAlgn="base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7pPr>
      <a:lvl8pPr marL="3429000" indent="-228600" algn="ctr" defTabSz="449263" rtl="0" fontAlgn="base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8pPr>
      <a:lvl9pPr marL="3886200" indent="-228600" algn="ctr" defTabSz="449263" rtl="0" fontAlgn="base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spcBef>
          <a:spcPts val="8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6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fontAlgn="base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8013" cy="1141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заглавия щёлкните мышью</a:t>
            </a: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щёлкните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2013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l">
              <a:buSzPct val="45000"/>
              <a:buFont typeface="Wingdings" charset="2"/>
              <a:buNone/>
              <a:defRPr sz="1200" smtClean="0">
                <a:solidFill>
                  <a:srgbClr val="898989"/>
                </a:solidFill>
                <a:latin typeface="Times New Roman" pitchFamily="16" charset="0"/>
                <a:cs typeface="Segoe UI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Text Box 4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>
              <a:buSzPct val="45000"/>
              <a:buFont typeface="Wingdings" charset="2"/>
              <a:buNone/>
              <a:defRPr sz="1200" smtClean="0">
                <a:solidFill>
                  <a:srgbClr val="898989"/>
                </a:solidFill>
                <a:latin typeface="Times New Roman" pitchFamily="16" charset="0"/>
                <a:cs typeface="Segoe UI" charset="0"/>
              </a:defRPr>
            </a:lvl1pPr>
          </a:lstStyle>
          <a:p>
            <a:pPr>
              <a:defRPr/>
            </a:pPr>
            <a:fld id="{98617D7B-5F92-4ADF-BF6A-18B7C9123C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12" r:id="rId1"/>
    <p:sldLayoutId id="2147484613" r:id="rId2"/>
    <p:sldLayoutId id="2147484614" r:id="rId3"/>
    <p:sldLayoutId id="2147484615" r:id="rId4"/>
    <p:sldLayoutId id="2147484616" r:id="rId5"/>
    <p:sldLayoutId id="2147484617" r:id="rId6"/>
    <p:sldLayoutId id="2147484618" r:id="rId7"/>
    <p:sldLayoutId id="2147484619" r:id="rId8"/>
    <p:sldLayoutId id="2147484620" r:id="rId9"/>
    <p:sldLayoutId id="2147484621" r:id="rId10"/>
    <p:sldLayoutId id="2147484622" r:id="rId11"/>
  </p:sldLayoutIdLst>
  <p:txStyles>
    <p:titleStyle>
      <a:lvl1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2pPr>
      <a:lvl3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3pPr>
      <a:lvl4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4pPr>
      <a:lvl5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5pPr>
      <a:lvl6pPr marL="2514600" indent="-228600" algn="ctr" defTabSz="449263" rtl="0" fontAlgn="base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6pPr>
      <a:lvl7pPr marL="2971800" indent="-228600" algn="ctr" defTabSz="449263" rtl="0" fontAlgn="base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7pPr>
      <a:lvl8pPr marL="3429000" indent="-228600" algn="ctr" defTabSz="449263" rtl="0" fontAlgn="base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8pPr>
      <a:lvl9pPr marL="3886200" indent="-228600" algn="ctr" defTabSz="449263" rtl="0" fontAlgn="base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spcBef>
          <a:spcPts val="8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6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fontAlgn="base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8013" cy="1141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заглавия щёлкните мышью</a:t>
            </a:r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щёлкните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2013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l">
              <a:buSzPct val="45000"/>
              <a:buFont typeface="Wingdings" charset="2"/>
              <a:buNone/>
              <a:defRPr sz="1200" smtClean="0">
                <a:solidFill>
                  <a:srgbClr val="898989"/>
                </a:solidFill>
                <a:latin typeface="Times New Roman" pitchFamily="16" charset="0"/>
                <a:cs typeface="Segoe UI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9" name="Text Box 4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>
              <a:buSzPct val="45000"/>
              <a:buFont typeface="Wingdings" charset="2"/>
              <a:buNone/>
              <a:defRPr sz="1200" smtClean="0">
                <a:solidFill>
                  <a:srgbClr val="898989"/>
                </a:solidFill>
                <a:latin typeface="Times New Roman" pitchFamily="16" charset="0"/>
                <a:cs typeface="Segoe UI" charset="0"/>
              </a:defRPr>
            </a:lvl1pPr>
          </a:lstStyle>
          <a:p>
            <a:pPr>
              <a:defRPr/>
            </a:pPr>
            <a:fld id="{929E79FE-0E94-4CFD-9602-871AD5C83F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23" r:id="rId1"/>
    <p:sldLayoutId id="2147484624" r:id="rId2"/>
    <p:sldLayoutId id="2147484625" r:id="rId3"/>
    <p:sldLayoutId id="2147484626" r:id="rId4"/>
    <p:sldLayoutId id="2147484627" r:id="rId5"/>
    <p:sldLayoutId id="2147484628" r:id="rId6"/>
    <p:sldLayoutId id="2147484629" r:id="rId7"/>
    <p:sldLayoutId id="2147484630" r:id="rId8"/>
    <p:sldLayoutId id="2147484631" r:id="rId9"/>
    <p:sldLayoutId id="2147484632" r:id="rId10"/>
    <p:sldLayoutId id="2147484633" r:id="rId11"/>
  </p:sldLayoutIdLst>
  <p:txStyles>
    <p:titleStyle>
      <a:lvl1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2pPr>
      <a:lvl3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3pPr>
      <a:lvl4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4pPr>
      <a:lvl5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5pPr>
      <a:lvl6pPr marL="2514600" indent="-228600" algn="ctr" defTabSz="449263" rtl="0" fontAlgn="base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6pPr>
      <a:lvl7pPr marL="2971800" indent="-228600" algn="ctr" defTabSz="449263" rtl="0" fontAlgn="base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7pPr>
      <a:lvl8pPr marL="3429000" indent="-228600" algn="ctr" defTabSz="449263" rtl="0" fontAlgn="base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8pPr>
      <a:lvl9pPr marL="3886200" indent="-228600" algn="ctr" defTabSz="449263" rtl="0" fontAlgn="base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spcBef>
          <a:spcPts val="8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6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fontAlgn="base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8013" cy="1141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заглавия щёлкните мышью</a:t>
            </a: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щёлкните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2013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l">
              <a:buSzPct val="45000"/>
              <a:buFont typeface="Wingdings" charset="2"/>
              <a:buNone/>
              <a:defRPr sz="1200" smtClean="0">
                <a:solidFill>
                  <a:srgbClr val="898989"/>
                </a:solidFill>
                <a:latin typeface="Times New Roman" pitchFamily="16" charset="0"/>
                <a:cs typeface="Segoe UI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3" name="Text Box 4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>
              <a:buSzPct val="45000"/>
              <a:buFont typeface="Wingdings" charset="2"/>
              <a:buNone/>
              <a:defRPr sz="1200" smtClean="0">
                <a:solidFill>
                  <a:srgbClr val="898989"/>
                </a:solidFill>
                <a:latin typeface="Times New Roman" pitchFamily="16" charset="0"/>
                <a:cs typeface="Segoe UI" charset="0"/>
              </a:defRPr>
            </a:lvl1pPr>
          </a:lstStyle>
          <a:p>
            <a:pPr>
              <a:defRPr/>
            </a:pPr>
            <a:fld id="{622425E3-FA65-4DE4-9961-56535DDD73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34" r:id="rId1"/>
    <p:sldLayoutId id="2147484635" r:id="rId2"/>
    <p:sldLayoutId id="2147484636" r:id="rId3"/>
    <p:sldLayoutId id="2147484637" r:id="rId4"/>
    <p:sldLayoutId id="2147484638" r:id="rId5"/>
    <p:sldLayoutId id="2147484639" r:id="rId6"/>
    <p:sldLayoutId id="2147484640" r:id="rId7"/>
    <p:sldLayoutId id="2147484641" r:id="rId8"/>
    <p:sldLayoutId id="2147484642" r:id="rId9"/>
    <p:sldLayoutId id="2147484643" r:id="rId10"/>
    <p:sldLayoutId id="2147484644" r:id="rId11"/>
  </p:sldLayoutIdLst>
  <p:txStyles>
    <p:titleStyle>
      <a:lvl1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2pPr>
      <a:lvl3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3pPr>
      <a:lvl4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4pPr>
      <a:lvl5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5pPr>
      <a:lvl6pPr marL="2514600" indent="-228600" algn="ctr" defTabSz="449263" rtl="0" fontAlgn="base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6pPr>
      <a:lvl7pPr marL="2971800" indent="-228600" algn="ctr" defTabSz="449263" rtl="0" fontAlgn="base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7pPr>
      <a:lvl8pPr marL="3429000" indent="-228600" algn="ctr" defTabSz="449263" rtl="0" fontAlgn="base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8pPr>
      <a:lvl9pPr marL="3886200" indent="-228600" algn="ctr" defTabSz="449263" rtl="0" fontAlgn="base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spcBef>
          <a:spcPts val="8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6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fontAlgn="base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8013" cy="1141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заглавия щёлкните мышью</a:t>
            </a:r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щёлкните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2013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l">
              <a:buSzPct val="45000"/>
              <a:buFont typeface="Wingdings" charset="2"/>
              <a:buNone/>
              <a:defRPr sz="1200" smtClean="0">
                <a:solidFill>
                  <a:srgbClr val="898989"/>
                </a:solidFill>
                <a:latin typeface="Times New Roman" pitchFamily="16" charset="0"/>
                <a:cs typeface="Segoe UI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7" name="Text Box 4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>
              <a:buSzPct val="45000"/>
              <a:buFont typeface="Wingdings" charset="2"/>
              <a:buNone/>
              <a:defRPr sz="1200" smtClean="0">
                <a:solidFill>
                  <a:srgbClr val="898989"/>
                </a:solidFill>
                <a:latin typeface="Times New Roman" pitchFamily="16" charset="0"/>
                <a:cs typeface="Segoe UI" charset="0"/>
              </a:defRPr>
            </a:lvl1pPr>
          </a:lstStyle>
          <a:p>
            <a:pPr>
              <a:defRPr/>
            </a:pPr>
            <a:fld id="{38F510D3-A854-4841-A945-86D95FB478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45" r:id="rId1"/>
    <p:sldLayoutId id="2147484646" r:id="rId2"/>
    <p:sldLayoutId id="2147484647" r:id="rId3"/>
    <p:sldLayoutId id="2147484648" r:id="rId4"/>
    <p:sldLayoutId id="2147484649" r:id="rId5"/>
    <p:sldLayoutId id="2147484650" r:id="rId6"/>
    <p:sldLayoutId id="2147484651" r:id="rId7"/>
    <p:sldLayoutId id="2147484652" r:id="rId8"/>
    <p:sldLayoutId id="2147484653" r:id="rId9"/>
    <p:sldLayoutId id="2147484654" r:id="rId10"/>
    <p:sldLayoutId id="2147484655" r:id="rId11"/>
  </p:sldLayoutIdLst>
  <p:txStyles>
    <p:titleStyle>
      <a:lvl1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2pPr>
      <a:lvl3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3pPr>
      <a:lvl4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4pPr>
      <a:lvl5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5pPr>
      <a:lvl6pPr marL="2514600" indent="-228600" algn="ctr" defTabSz="449263" rtl="0" fontAlgn="base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6pPr>
      <a:lvl7pPr marL="2971800" indent="-228600" algn="ctr" defTabSz="449263" rtl="0" fontAlgn="base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7pPr>
      <a:lvl8pPr marL="3429000" indent="-228600" algn="ctr" defTabSz="449263" rtl="0" fontAlgn="base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8pPr>
      <a:lvl9pPr marL="3886200" indent="-228600" algn="ctr" defTabSz="449263" rtl="0" fontAlgn="base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spcBef>
          <a:spcPts val="8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6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fontAlgn="base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8013" cy="1141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заглавия щёлкните мышью</a:t>
            </a:r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щёлкните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2013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l">
              <a:buSzPct val="45000"/>
              <a:buFont typeface="Wingdings" charset="2"/>
              <a:buNone/>
              <a:defRPr sz="1200" smtClean="0">
                <a:solidFill>
                  <a:srgbClr val="898989"/>
                </a:solidFill>
                <a:latin typeface="Times New Roman" pitchFamily="16" charset="0"/>
                <a:cs typeface="Segoe UI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1" name="Text Box 4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>
              <a:buSzPct val="45000"/>
              <a:buFont typeface="Wingdings" charset="2"/>
              <a:buNone/>
              <a:defRPr sz="1200" smtClean="0">
                <a:solidFill>
                  <a:srgbClr val="898989"/>
                </a:solidFill>
                <a:latin typeface="Times New Roman" pitchFamily="16" charset="0"/>
                <a:cs typeface="Segoe UI" charset="0"/>
              </a:defRPr>
            </a:lvl1pPr>
          </a:lstStyle>
          <a:p>
            <a:pPr>
              <a:defRPr/>
            </a:pPr>
            <a:fld id="{B11ADAF3-3761-43C3-9C95-F76E422C88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56" r:id="rId1"/>
    <p:sldLayoutId id="2147484657" r:id="rId2"/>
    <p:sldLayoutId id="2147484658" r:id="rId3"/>
    <p:sldLayoutId id="2147484659" r:id="rId4"/>
    <p:sldLayoutId id="2147484660" r:id="rId5"/>
    <p:sldLayoutId id="2147484661" r:id="rId6"/>
    <p:sldLayoutId id="2147484662" r:id="rId7"/>
    <p:sldLayoutId id="2147484663" r:id="rId8"/>
    <p:sldLayoutId id="2147484664" r:id="rId9"/>
    <p:sldLayoutId id="2147484665" r:id="rId10"/>
    <p:sldLayoutId id="2147484666" r:id="rId11"/>
  </p:sldLayoutIdLst>
  <p:txStyles>
    <p:titleStyle>
      <a:lvl1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2pPr>
      <a:lvl3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3pPr>
      <a:lvl4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4pPr>
      <a:lvl5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5pPr>
      <a:lvl6pPr marL="2514600" indent="-228600" algn="ctr" defTabSz="449263" rtl="0" fontAlgn="base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6pPr>
      <a:lvl7pPr marL="2971800" indent="-228600" algn="ctr" defTabSz="449263" rtl="0" fontAlgn="base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7pPr>
      <a:lvl8pPr marL="3429000" indent="-228600" algn="ctr" defTabSz="449263" rtl="0" fontAlgn="base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8pPr>
      <a:lvl9pPr marL="3886200" indent="-228600" algn="ctr" defTabSz="449263" rtl="0" fontAlgn="base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spcBef>
          <a:spcPts val="8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6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fontAlgn="base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28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_____Microsoft_Office_Excel_97-20031.xls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28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_____Microsoft_Office_Excel_97-20032.xls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WordArt 7"/>
          <p:cNvSpPr>
            <a:spLocks noChangeArrowheads="1" noChangeShapeType="1" noTextEdit="1"/>
          </p:cNvSpPr>
          <p:nvPr/>
        </p:nvSpPr>
        <p:spPr bwMode="auto">
          <a:xfrm>
            <a:off x="1828800" y="1219200"/>
            <a:ext cx="49530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Бюджет для граждан</a:t>
            </a:r>
          </a:p>
        </p:txBody>
      </p:sp>
      <p:sp>
        <p:nvSpPr>
          <p:cNvPr id="8196" name="WordArt 8"/>
          <p:cNvSpPr>
            <a:spLocks noChangeArrowheads="1" noChangeShapeType="1" noTextEdit="1"/>
          </p:cNvSpPr>
          <p:nvPr/>
        </p:nvSpPr>
        <p:spPr bwMode="auto">
          <a:xfrm>
            <a:off x="2667000" y="1828800"/>
            <a:ext cx="3476625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Печорский район</a:t>
            </a:r>
          </a:p>
        </p:txBody>
      </p:sp>
      <p:sp>
        <p:nvSpPr>
          <p:cNvPr id="8197" name="WordArt 10"/>
          <p:cNvSpPr>
            <a:spLocks noChangeArrowheads="1" noChangeShapeType="1" noTextEdit="1"/>
          </p:cNvSpPr>
          <p:nvPr/>
        </p:nvSpPr>
        <p:spPr bwMode="auto">
          <a:xfrm>
            <a:off x="685800" y="5562600"/>
            <a:ext cx="7620000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Подготовлен на основании отчета </a:t>
            </a:r>
          </a:p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об исполнении бюджета МО "Печорский район" за 2023 год</a:t>
            </a:r>
          </a:p>
        </p:txBody>
      </p:sp>
      <p:pic>
        <p:nvPicPr>
          <p:cNvPr id="8198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2438400"/>
            <a:ext cx="5638800" cy="2921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0"/>
            <a:ext cx="936625" cy="11525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764024"/>
            <a:ext cx="7884368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ru-RU" sz="1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за счет средств областного бюджета  1 501 139,6 тыс. руб., в том числе: </a:t>
            </a:r>
          </a:p>
          <a:p>
            <a:pPr algn="l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мероприятия по подготовке и проведению празднования 550-летия со дня основания Свято-Успенского Псково-Печерского монастыря и слободы Печоры (г. Печоры) за счет резервного фонда Правительства Российской Федерации 65 704,1 тыс. руб. (в части жилищного хозяйства- капитальный ремонт многоквартирных домов)</a:t>
            </a:r>
          </a:p>
          <a:p>
            <a:pPr algn="l">
              <a:buFontTx/>
              <a:buChar char="-"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мероприятия по подготовке и проведению празднования 550-летия со дня основания Свято-Успенского Псково-Печерского монастыря и слободы Печоры (г. Печоры) за счет резервного фонда Правительства Российской Федерации 831 692,8 тыс. руб. (в части коммунального хозяйства:</a:t>
            </a:r>
          </a:p>
          <a:p>
            <a:pPr marL="361950" algn="l">
              <a:buFontTx/>
              <a:buChar char="-"/>
              <a:tabLst>
                <a:tab pos="85725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капитальный ремонт сетей канализации 125 113,5    </a:t>
            </a:r>
          </a:p>
          <a:p>
            <a:pPr marL="361950" algn="l">
              <a:buFontTx/>
              <a:buChar char="-"/>
              <a:tabLst>
                <a:tab pos="85725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строительство водопроводных сетей 539 536,5</a:t>
            </a:r>
          </a:p>
          <a:p>
            <a:pPr marL="361950" algn="l">
              <a:buFontTx/>
              <a:buChar char="-"/>
              <a:tabLst>
                <a:tab pos="85725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строительство и реконструкция сетей теплоснабжения (</a:t>
            </a:r>
            <a:r>
              <a:rPr 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этап) 58 905,7</a:t>
            </a:r>
          </a:p>
          <a:p>
            <a:pPr marL="361950" algn="l">
              <a:buFontTx/>
              <a:buChar char="-"/>
              <a:tabLst>
                <a:tab pos="85725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техническое перевооружение сетей 21 428,0</a:t>
            </a:r>
          </a:p>
          <a:p>
            <a:pPr marL="361950" algn="l">
              <a:buFontTx/>
              <a:buChar char="-"/>
              <a:tabLst>
                <a:tab pos="85725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строительство инженерных сетей 45 090,8</a:t>
            </a:r>
          </a:p>
          <a:p>
            <a:pPr marL="361950" algn="l">
              <a:buFontTx/>
              <a:buChar char="-"/>
              <a:tabLst>
                <a:tab pos="85725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строительство инженерных сетей 28 589,1</a:t>
            </a:r>
          </a:p>
          <a:p>
            <a:pPr algn="l">
              <a:buFontTx/>
              <a:buChar char="-"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мероприятия по подготовке документов территориального планирования, градостроительного зонирования и документации по планировке территории в сфере жилищно-коммунального хозяйства 383,1 тыс. руб. </a:t>
            </a:r>
          </a:p>
          <a:p>
            <a:pPr algn="l">
              <a:buFontTx/>
              <a:buChar char="-"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мероприятия по оборудованию контейнерных площадок для накопления твердых коммунальных отходов 4 176,2 тыс. руб. (межбюджетные трансферты в ГП «Печоры»)</a:t>
            </a:r>
          </a:p>
          <a:p>
            <a:pPr algn="l">
              <a:buFontTx/>
              <a:buChar char="-"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строительство и реконструкция (модернизация) объектов питьевого водоснабжения 177 022,1 тыс. руб.</a:t>
            </a:r>
          </a:p>
          <a:p>
            <a:pPr algn="l">
              <a:buFontTx/>
              <a:buChar char="-"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осуществление органами местного самоуправления отдельных гос. полномочий в сфере увековечения памяти погибших при защите Отечества 33 тыс. руб.</a:t>
            </a:r>
            <a:endParaRPr lang="ru-RU" sz="1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FontTx/>
              <a:buChar char="-"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ремонт (реконструкция) воинских захоронений, памятников и памятных знаков, увековечивающих память погибших при защите Отечества 120 тыс. руб. (СП «Новоизборская волость»)</a:t>
            </a:r>
          </a:p>
          <a:p>
            <a:pPr algn="l">
              <a:buFontTx/>
              <a:buChar char="-"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мероприятия по подготовке и проведению празднования 550-летия со дня основания Свято-Успенского Псково-Печерского монастыря и слободы Печоры (г. Печоры) за счет резервного фонда Правительства Российской Федерации 347 130,2 тыс. руб. (в части благоустройство - общественных, дворовых территорий и пешеходной тропы)</a:t>
            </a:r>
          </a:p>
          <a:p>
            <a:pPr algn="l">
              <a:buFontTx/>
              <a:buChar char="-"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мероприятие на создание комфортной городской среды в малых городах и исторических поселениях- победителях Всероссийского конкурса лучших проектах создание комфортной городской – 70 000,0 тыс. руб. (благоустройство общественных территорий по проекту «Архитектурное решение исторической части города Печоры»)</a:t>
            </a:r>
          </a:p>
          <a:p>
            <a:pPr algn="l">
              <a:buFontTx/>
              <a:buChar char="-"/>
            </a:pPr>
            <a:r>
              <a:rPr lang="ru-RU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мероприятия по поддержки  программ формирование современной городской среды  4 878,1 тыс. руб. (благоустройство общественных территорий в г. Печоры)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0"/>
            <a:ext cx="58143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</a:pPr>
            <a:r>
              <a:rPr lang="ru-RU" b="1" dirty="0" smtClean="0">
                <a:solidFill>
                  <a:schemeClr val="tx1"/>
                </a:solidFill>
              </a:rPr>
              <a:t>Расходы по разделу « Жилищно-коммунальное 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</a:pPr>
            <a:r>
              <a:rPr lang="ru-RU" b="1" dirty="0" smtClean="0">
                <a:solidFill>
                  <a:schemeClr val="tx1"/>
                </a:solidFill>
              </a:rPr>
              <a:t>хозяйство»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1"/>
          <p:cNvSpPr txBox="1">
            <a:spLocks noChangeArrowheads="1"/>
          </p:cNvSpPr>
          <p:nvPr/>
        </p:nvSpPr>
        <p:spPr bwMode="auto">
          <a:xfrm>
            <a:off x="250825" y="1"/>
            <a:ext cx="8713788" cy="40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 anchor="ctr" anchorCtr="1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</a:pPr>
            <a:r>
              <a:rPr lang="ru-RU" sz="1400" b="1" dirty="0">
                <a:solidFill>
                  <a:schemeClr val="tx1"/>
                </a:solidFill>
              </a:rPr>
              <a:t>Расходы по разделу</a:t>
            </a:r>
            <a:r>
              <a:rPr lang="ru-RU" sz="1400" dirty="0">
                <a:solidFill>
                  <a:schemeClr val="tx1"/>
                </a:solidFill>
              </a:rPr>
              <a:t> «</a:t>
            </a:r>
            <a:r>
              <a:rPr lang="ru-RU" sz="1400" b="1" dirty="0">
                <a:solidFill>
                  <a:schemeClr val="tx1"/>
                </a:solidFill>
              </a:rPr>
              <a:t>Образование» </a:t>
            </a:r>
            <a:r>
              <a:rPr lang="ru-RU" sz="1400" b="1" dirty="0" smtClean="0">
                <a:solidFill>
                  <a:schemeClr val="tx1"/>
                </a:solidFill>
              </a:rPr>
              <a:t> 801 327,6 </a:t>
            </a:r>
            <a:r>
              <a:rPr lang="ru-RU" sz="1400" dirty="0" smtClean="0">
                <a:solidFill>
                  <a:schemeClr val="tx1"/>
                </a:solidFill>
              </a:rPr>
              <a:t>тыс</a:t>
            </a:r>
            <a:r>
              <a:rPr lang="ru-RU" sz="1400" dirty="0">
                <a:solidFill>
                  <a:schemeClr val="tx1"/>
                </a:solidFill>
              </a:rPr>
              <a:t>. руб., </a:t>
            </a:r>
            <a:r>
              <a:rPr lang="ru-RU" sz="1400" dirty="0" smtClean="0">
                <a:solidFill>
                  <a:schemeClr val="tx1"/>
                </a:solidFill>
              </a:rPr>
              <a:t>96,5 </a:t>
            </a:r>
            <a:r>
              <a:rPr lang="ru-RU" sz="1400" dirty="0">
                <a:solidFill>
                  <a:schemeClr val="tx1"/>
                </a:solidFill>
              </a:rPr>
              <a:t>% к плану</a:t>
            </a:r>
          </a:p>
        </p:txBody>
      </p:sp>
      <p:sp>
        <p:nvSpPr>
          <p:cNvPr id="32771" name="Rectangle 2"/>
          <p:cNvSpPr>
            <a:spLocks noChangeArrowheads="1"/>
          </p:cNvSpPr>
          <p:nvPr/>
        </p:nvSpPr>
        <p:spPr bwMode="auto">
          <a:xfrm>
            <a:off x="0" y="-41924"/>
            <a:ext cx="9144000" cy="7373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0000" tIns="46800" rIns="90000" bIns="46800" numCol="2" anchor="ctr">
            <a:spAutoFit/>
          </a:bodyPr>
          <a:lstStyle/>
          <a:p>
            <a:pPr algn="l"/>
            <a:endParaRPr lang="ru-RU" sz="1000" b="1" i="1" dirty="0" smtClean="0">
              <a:solidFill>
                <a:srgbClr val="FF0000"/>
              </a:solidFill>
            </a:endParaRPr>
          </a:p>
          <a:p>
            <a:pPr algn="l"/>
            <a:endParaRPr lang="ru-RU" sz="10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1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 счет средств местного бюджета </a:t>
            </a:r>
            <a:r>
              <a:rPr lang="ru-RU" sz="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104 530,5 тыс. руб., в том числе:</a:t>
            </a:r>
            <a:endParaRPr lang="ru-RU" sz="1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9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субсидии бюджетным учреждениям на финансовое обеспечение муниципального задания  и иные цели 103 552,1тыс. руб.,</a:t>
            </a:r>
          </a:p>
          <a:p>
            <a:pPr indent="180975" algn="l" defTabSz="266700"/>
            <a:r>
              <a:rPr lang="ru-RU" sz="9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*дошкольные образование 31 489,2 тыс. руб., </a:t>
            </a:r>
          </a:p>
          <a:p>
            <a:pPr indent="180975" algn="l"/>
            <a:r>
              <a:rPr lang="ru-RU" sz="9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*общее образование 45 764,4 тыс. руб., </a:t>
            </a:r>
          </a:p>
          <a:p>
            <a:pPr indent="180975" algn="l"/>
            <a:r>
              <a:rPr lang="ru-RU" sz="9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*дополнительное образование 25 415,9 тыс. руб.,</a:t>
            </a:r>
          </a:p>
          <a:p>
            <a:pPr indent="180975" algn="l"/>
            <a:r>
              <a:rPr lang="ru-RU" sz="9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*учреждений по работе с молодежью 882,6 тыс. руб.</a:t>
            </a:r>
          </a:p>
          <a:p>
            <a:pPr algn="l"/>
            <a:r>
              <a:rPr lang="ru-RU" sz="9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-на аппарат управления 2 675,0</a:t>
            </a:r>
            <a:r>
              <a:rPr lang="ru-RU" sz="95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</a:p>
          <a:p>
            <a:pPr algn="l"/>
            <a:r>
              <a:rPr lang="ru-RU" sz="9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-подведомственные учреждения Управления образования (учебно-методический кабинет) 1 467,4 тыс. руб.</a:t>
            </a:r>
          </a:p>
          <a:p>
            <a:pPr algn="l" defTabSz="349250"/>
            <a:r>
              <a:rPr lang="ru-RU" sz="9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оплата топливно-энергетических ресурсов по объекту 234,5 тыс. руб.   </a:t>
            </a:r>
          </a:p>
          <a:p>
            <a:pPr algn="l"/>
            <a:r>
              <a:rPr lang="ru-RU" sz="9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ремонт муниципальных образовательных учреждений 308,7 тыс. руб. </a:t>
            </a:r>
          </a:p>
          <a:p>
            <a:pPr algn="l">
              <a:buFontTx/>
              <a:buChar char="-"/>
            </a:pPr>
            <a:r>
              <a:rPr lang="ru-RU" sz="9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мероприятия  по осуществлению антинаркотической безопасности 50,0 тыс. руб.</a:t>
            </a:r>
          </a:p>
          <a:p>
            <a:pPr algn="l"/>
            <a:endParaRPr lang="ru-RU" sz="1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1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1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1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1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1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1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1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1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9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-софинансирование к областным субсидиям 4 564,1 тыс. руб.  </a:t>
            </a:r>
          </a:p>
          <a:p>
            <a:pPr marL="85725" algn="l"/>
            <a:r>
              <a:rPr lang="ru-RU" sz="9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осуществление мероприятий по  организации питания</a:t>
            </a:r>
            <a:r>
              <a:rPr lang="ru-RU" sz="95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муниципальных общеобразовательных учреждениях</a:t>
            </a:r>
            <a:r>
              <a:rPr lang="ru-RU" sz="95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5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430,1</a:t>
            </a:r>
            <a:r>
              <a:rPr lang="ru-RU" sz="95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 руб.; </a:t>
            </a:r>
          </a:p>
          <a:p>
            <a:pPr marL="85725" algn="l"/>
            <a:r>
              <a:rPr lang="ru-RU" sz="9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сети организаций общего, дополнительного образования детей в соответствии с требованиями ФГОС и </a:t>
            </a:r>
            <a:r>
              <a:rPr lang="ru-RU" sz="95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СанПин</a:t>
            </a:r>
            <a:r>
              <a:rPr lang="ru-RU" sz="9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95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6,0</a:t>
            </a:r>
            <a:r>
              <a:rPr lang="ru-RU" sz="95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 руб. . (смета на ремонт ПЛГ ул.Псковская 38); </a:t>
            </a:r>
            <a:endParaRPr lang="ru-RU" sz="95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85725" algn="l"/>
            <a:r>
              <a:rPr lang="ru-RU" sz="9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создание новых мест в общеобразовательных организациях  при осуществлении капитальных вложений в объекты капитального строительства </a:t>
            </a:r>
            <a:r>
              <a:rPr lang="ru-RU" sz="95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3 921,7 </a:t>
            </a:r>
            <a:r>
              <a:rPr lang="ru-RU" sz="9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 руб. (ремонт здания интерната для МБОУ ПЛГ ул.Свободы 27); </a:t>
            </a:r>
          </a:p>
          <a:p>
            <a:pPr marL="85725" algn="l"/>
            <a:r>
              <a:rPr lang="ru-RU" sz="9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реализация мероприятий по модернизации школьных систем образования </a:t>
            </a:r>
            <a:r>
              <a:rPr lang="ru-RU" sz="950" b="1" dirty="0" smtClean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87,3</a:t>
            </a:r>
            <a:r>
              <a:rPr lang="ru-RU" sz="95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 руб. (ремонт здания ПЛГ ул. Псковская 38); </a:t>
            </a:r>
          </a:p>
          <a:p>
            <a:pPr marL="85725" algn="l"/>
            <a:r>
              <a:rPr lang="ru-RU" sz="9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обновление материально-технической базы для организации учебно-исследовательской, научно-практической, творческой деятельности, занятий физической культурой  и спортом в образовательных организациях </a:t>
            </a:r>
            <a:r>
              <a:rPr lang="ru-RU" sz="950" b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21,4</a:t>
            </a:r>
            <a:r>
              <a:rPr lang="ru-RU" sz="95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 руб. (ремонт спортзала в МБОУ «Печорская гимназия»)</a:t>
            </a:r>
          </a:p>
          <a:p>
            <a:pPr marL="85725" algn="l"/>
            <a:r>
              <a:rPr lang="ru-RU" sz="9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мероприятия по созданию в дошкольных организациях общеобразовательных организациях, центрах психолого-педагогической, медицинской и социальной помощи универсальной безбарьерной среды для инклюзивного и качественного образования детей инвалидов </a:t>
            </a:r>
            <a:r>
              <a:rPr lang="ru-RU" sz="95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6,1</a:t>
            </a:r>
            <a:r>
              <a:rPr lang="ru-RU" sz="9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тыс. руб. (МБОУ «Ротовская ООШ»)</a:t>
            </a:r>
          </a:p>
          <a:p>
            <a:pPr marL="85725" algn="l">
              <a:buFontTx/>
              <a:buChar char="-"/>
            </a:pPr>
            <a:r>
              <a:rPr lang="ru-RU" sz="9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осуществление мероприятий по организации горячего питания</a:t>
            </a:r>
            <a:r>
              <a:rPr lang="ru-RU" sz="95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обучающихся, получающих начальное общее образование</a:t>
            </a:r>
            <a:r>
              <a:rPr lang="ru-RU" sz="95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муниципальных общеобразовательных учреждениях </a:t>
            </a:r>
            <a:r>
              <a:rPr lang="ru-RU" sz="950" b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91,5</a:t>
            </a:r>
            <a:r>
              <a:rPr lang="ru-RU" sz="95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9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</a:p>
          <a:p>
            <a:pPr marL="85725" algn="l"/>
            <a:endParaRPr lang="ru-RU" sz="95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85725" algn="l"/>
            <a:endParaRPr lang="ru-RU" sz="1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85725" algn="l"/>
            <a:endParaRPr lang="ru-RU" sz="1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85725" algn="l"/>
            <a:endParaRPr lang="ru-RU" sz="1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85725" algn="l"/>
            <a:endParaRPr lang="ru-RU" sz="1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FontTx/>
              <a:buChar char="-"/>
            </a:pPr>
            <a:r>
              <a:rPr lang="ru-RU" sz="95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 счет средств областного бюджета </a:t>
            </a:r>
            <a:r>
              <a:rPr lang="ru-RU" sz="95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450 478,5 тыс. руб., в том числе: </a:t>
            </a:r>
            <a:endParaRPr lang="ru-RU" sz="95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FontTx/>
              <a:buChar char="-"/>
            </a:pPr>
            <a:r>
              <a:rPr lang="ru-RU" sz="9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обеспечение государственных гарантий реализации прав на получение общедоступного и бесплатного  178 648,7 тыс. руб., </a:t>
            </a:r>
          </a:p>
          <a:p>
            <a:pPr indent="266700" algn="l"/>
            <a:r>
              <a:rPr lang="ru-RU" sz="9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*дошкольного образования 51 716,0 тыс. руб.</a:t>
            </a:r>
          </a:p>
          <a:p>
            <a:pPr indent="266700" algn="l"/>
            <a:r>
              <a:rPr lang="ru-RU" sz="9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*общего</a:t>
            </a:r>
            <a:r>
              <a:rPr lang="ru-RU" sz="95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образования  119 992,8 тыс. руб.</a:t>
            </a:r>
          </a:p>
          <a:p>
            <a:pPr lvl="0" indent="266700" algn="l"/>
            <a:r>
              <a:rPr lang="ru-RU" sz="9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*дополнительного образования 6 939,9 тыс. руб.</a:t>
            </a:r>
          </a:p>
          <a:p>
            <a:pPr algn="l"/>
            <a:r>
              <a:rPr lang="ru-RU" sz="9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-осуществление  присмотра и ухода за детьми-инвалидами, детьми-сиротами и детьми, оставшихся без попечения родителей  634,5 тыс. руб.</a:t>
            </a:r>
          </a:p>
          <a:p>
            <a:pPr algn="l"/>
            <a:r>
              <a:rPr lang="ru-RU" sz="9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воспитание и обучение детей-инвалидов в </a:t>
            </a:r>
            <a:r>
              <a:rPr lang="ru-RU" sz="95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дошкол</a:t>
            </a:r>
            <a:r>
              <a:rPr lang="ru-RU" sz="9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учреждениях  548,6</a:t>
            </a:r>
            <a:r>
              <a:rPr lang="ru-RU" sz="95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</a:p>
          <a:p>
            <a:pPr algn="l">
              <a:buFontTx/>
              <a:buChar char="-"/>
            </a:pPr>
            <a:r>
              <a:rPr lang="ru-RU" sz="9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выплату вознаграждения за выполнение функций классного руководителя педагогическим работникам образовательных учреждений  1 506,0 тыс. руб. </a:t>
            </a:r>
          </a:p>
          <a:p>
            <a:pPr algn="l">
              <a:buFontTx/>
              <a:buChar char="-"/>
            </a:pPr>
            <a:r>
              <a:rPr lang="ru-RU" sz="9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ежемесячное денежное вознаграждение за классное руководство педагогическим работникам 12 019,5 тыс. руб. </a:t>
            </a:r>
          </a:p>
          <a:p>
            <a:pPr algn="l"/>
            <a:r>
              <a:rPr lang="ru-RU" sz="9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выплату компенсации педагогическим работникам за работу по подготовке и проведению государственной итоговой аттестации  787,1 тыс. руб.</a:t>
            </a:r>
          </a:p>
          <a:p>
            <a:pPr algn="l"/>
            <a:r>
              <a:rPr lang="ru-RU" sz="9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реализация социальных гарантий, предоставляемых педагогическим работникам образовательных учреждений 740,0</a:t>
            </a:r>
            <a:r>
              <a:rPr lang="ru-RU" sz="95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</a:p>
          <a:p>
            <a:pPr lvl="0" algn="l">
              <a:buFontTx/>
              <a:buChar char="-"/>
            </a:pPr>
            <a:r>
              <a:rPr lang="ru-RU" sz="9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компенсация расходов по оплате коммунальных услуг работникам, проживающим и работающим в сельских населенных пунктах 1 594,1 тыс. руб.</a:t>
            </a:r>
          </a:p>
          <a:p>
            <a:pPr lvl="0" algn="l">
              <a:buFontTx/>
              <a:buChar char="-"/>
            </a:pPr>
            <a:r>
              <a:rPr lang="ru-RU" sz="9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обеспечение деятельности советников директора по воспитанию и взаимодействию с детскими общественными объединениями 243,3 тыс.руб.</a:t>
            </a:r>
          </a:p>
          <a:p>
            <a:pPr algn="l">
              <a:buFontTx/>
              <a:buChar char="-"/>
            </a:pPr>
            <a:r>
              <a:rPr lang="ru-RU" sz="9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Резервный фонд Правительства Псковской области </a:t>
            </a:r>
          </a:p>
          <a:p>
            <a:pPr indent="180975" algn="l"/>
            <a:r>
              <a:rPr lang="ru-RU" sz="9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-984,0 ( ремонт здания Светлячок 384, </a:t>
            </a:r>
            <a:r>
              <a:rPr lang="ru-RU" sz="95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тек.ремонт</a:t>
            </a:r>
            <a:r>
              <a:rPr lang="ru-RU" sz="9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кровли  здания Звездочка 600) </a:t>
            </a:r>
          </a:p>
          <a:p>
            <a:pPr indent="180975" algn="l"/>
            <a:r>
              <a:rPr lang="ru-RU" sz="9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-500,0 (оснащение  новым современным оборудованием кабинета музыки  ПЛГ)</a:t>
            </a:r>
          </a:p>
          <a:p>
            <a:pPr lvl="0" algn="l">
              <a:buFontTx/>
              <a:buChar char="-"/>
            </a:pPr>
            <a:r>
              <a:rPr lang="ru-RU" sz="9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осуществление мероприятий по организации питания</a:t>
            </a:r>
            <a:r>
              <a:rPr lang="ru-RU" sz="95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муниципальных общеобразовательных учреждениях</a:t>
            </a:r>
            <a:r>
              <a:rPr lang="ru-RU" sz="95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5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2 734,0 </a:t>
            </a:r>
            <a:r>
              <a:rPr lang="ru-RU" sz="9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</a:p>
          <a:p>
            <a:pPr algn="l">
              <a:buFontTx/>
              <a:buChar char="-"/>
            </a:pPr>
            <a:r>
              <a:rPr lang="ru-RU" sz="9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развитие сети организаций общего, дополнительного образования детей в соответствии с требованиями ФГОС и </a:t>
            </a:r>
            <a:r>
              <a:rPr lang="ru-RU" sz="95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СанПин</a:t>
            </a:r>
            <a:r>
              <a:rPr lang="ru-RU" sz="95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5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594,0</a:t>
            </a:r>
            <a:r>
              <a:rPr lang="ru-RU" sz="95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 руб. (смета на ремонт ПЛГ ул.Псковская 38)</a:t>
            </a:r>
          </a:p>
          <a:p>
            <a:pPr algn="l">
              <a:buFontTx/>
              <a:buChar char="-"/>
            </a:pPr>
            <a:r>
              <a:rPr lang="ru-RU" sz="9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создание новых мест в общеобразовательных организациях  при осуществлении капитальных вложений в объекты капитального строительства </a:t>
            </a:r>
            <a:r>
              <a:rPr lang="ru-RU" sz="95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388 249,0 </a:t>
            </a:r>
            <a:r>
              <a:rPr lang="ru-RU" sz="9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 руб. (ремонт здания интерната для МБОУ ПЛГ ул.Свободы 27)  </a:t>
            </a:r>
          </a:p>
          <a:p>
            <a:pPr lvl="0" algn="l">
              <a:buFontTx/>
              <a:buChar char="-"/>
            </a:pPr>
            <a:r>
              <a:rPr lang="ru-RU" sz="9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реализация мероприятий по модернизации школьных систем образования </a:t>
            </a:r>
            <a:r>
              <a:rPr lang="ru-RU" sz="950" b="1" dirty="0" smtClean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87 209,8 </a:t>
            </a:r>
            <a:r>
              <a:rPr lang="ru-RU" sz="9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 руб. (ремонт здания ПЛГ ул. Псковская 38)</a:t>
            </a:r>
          </a:p>
          <a:p>
            <a:pPr lvl="0" algn="l"/>
            <a:r>
              <a:rPr lang="ru-RU" sz="9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-обновление материально-технической базы для организации учебно-исследовательской, научно-практической, творческой деятельности, занятий физической культурой  и спортом в образовательных организациях </a:t>
            </a:r>
            <a:r>
              <a:rPr lang="ru-RU" sz="950" b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2 121,2 </a:t>
            </a:r>
            <a:r>
              <a:rPr lang="ru-RU" sz="9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 руб. (ремонт спортзала в МБОУ «Печорская гимназия»)</a:t>
            </a:r>
          </a:p>
          <a:p>
            <a:pPr algn="l"/>
            <a:r>
              <a:rPr lang="ru-RU" sz="9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-мероприятия по созданию в дошкольных организациях общеобразовательных организациях, центрах психолого-педагогической, медицинской и социальной помощи универсальной безбарьерной среды для инклюзивного и качественного образования детей инвалидов </a:t>
            </a:r>
            <a:r>
              <a:rPr lang="ru-RU" sz="95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300 ,0 </a:t>
            </a:r>
            <a:r>
              <a:rPr lang="ru-RU" sz="9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 руб. (МБОУ «Ротовская ООШ»)</a:t>
            </a:r>
          </a:p>
          <a:p>
            <a:pPr algn="l">
              <a:buFontTx/>
              <a:buChar char="-"/>
            </a:pPr>
            <a:r>
              <a:rPr lang="ru-RU" sz="9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осуществление мероприятий по организации горячего питания</a:t>
            </a:r>
            <a:r>
              <a:rPr lang="ru-RU" sz="95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обучающихся, получающих начальное общее образование</a:t>
            </a:r>
            <a:r>
              <a:rPr lang="ru-RU" sz="95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50" b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9 062,0 </a:t>
            </a:r>
            <a:r>
              <a:rPr lang="ru-RU" sz="9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"/>
          <p:cNvSpPr>
            <a:spLocks noChangeArrowheads="1"/>
          </p:cNvSpPr>
          <p:nvPr/>
        </p:nvSpPr>
        <p:spPr bwMode="auto">
          <a:xfrm>
            <a:off x="467544" y="188640"/>
            <a:ext cx="8208963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</a:pPr>
            <a:r>
              <a:rPr lang="ru-RU" b="1" dirty="0">
                <a:solidFill>
                  <a:schemeClr val="tx1"/>
                </a:solidFill>
              </a:rPr>
              <a:t>Расходы по разделу «Национальная экономика» 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</a:pPr>
            <a:r>
              <a:rPr lang="ru-RU" b="1" dirty="0" smtClean="0">
                <a:solidFill>
                  <a:schemeClr val="tx1"/>
                </a:solidFill>
              </a:rPr>
              <a:t>308 614,8 тыс</a:t>
            </a:r>
            <a:r>
              <a:rPr lang="ru-RU" b="1" dirty="0">
                <a:solidFill>
                  <a:schemeClr val="tx1"/>
                </a:solidFill>
              </a:rPr>
              <a:t>. руб., </a:t>
            </a:r>
            <a:r>
              <a:rPr lang="ru-RU" b="1" dirty="0" smtClean="0">
                <a:solidFill>
                  <a:schemeClr val="tx1"/>
                </a:solidFill>
              </a:rPr>
              <a:t>98,4 </a:t>
            </a:r>
            <a:r>
              <a:rPr lang="ru-RU" b="1" dirty="0">
                <a:solidFill>
                  <a:schemeClr val="tx1"/>
                </a:solidFill>
              </a:rPr>
              <a:t>% к </a:t>
            </a:r>
            <a:r>
              <a:rPr lang="ru-RU" b="1" dirty="0" smtClean="0">
                <a:solidFill>
                  <a:schemeClr val="tx1"/>
                </a:solidFill>
              </a:rPr>
              <a:t>плану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5843" name="Text Box 2"/>
          <p:cNvSpPr txBox="1">
            <a:spLocks noChangeArrowheads="1"/>
          </p:cNvSpPr>
          <p:nvPr/>
        </p:nvSpPr>
        <p:spPr bwMode="auto">
          <a:xfrm>
            <a:off x="179512" y="884954"/>
            <a:ext cx="8784976" cy="5973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l"/>
            <a:r>
              <a:rPr lang="ru-RU" sz="1200" b="1" i="1" dirty="0" smtClean="0">
                <a:solidFill>
                  <a:schemeClr val="tx1"/>
                </a:solidFill>
              </a:rPr>
              <a:t>за счет средств местного бюджета</a:t>
            </a:r>
            <a:r>
              <a:rPr lang="ru-RU" sz="1200" b="1" dirty="0" smtClean="0">
                <a:solidFill>
                  <a:schemeClr val="tx1"/>
                </a:solidFill>
              </a:rPr>
              <a:t>  16 472,2 тыс. руб., в том числе:</a:t>
            </a:r>
            <a:endParaRPr lang="ru-RU" sz="1200" dirty="0" smtClean="0">
              <a:solidFill>
                <a:schemeClr val="tx1"/>
              </a:solidFill>
            </a:endParaRPr>
          </a:p>
          <a:p>
            <a:pPr algn="l">
              <a:buFontTx/>
              <a:buChar char="-"/>
            </a:pPr>
            <a:r>
              <a:rPr lang="ru-RU" sz="1200" dirty="0" smtClean="0">
                <a:solidFill>
                  <a:schemeClr val="tx1"/>
                </a:solidFill>
              </a:rPr>
              <a:t>мероприятия в сфере организации временного трудоустройства несовершеннолетних граждан  100,0</a:t>
            </a:r>
            <a:r>
              <a:rPr lang="ru-RU" sz="1200" b="1" dirty="0" smtClean="0">
                <a:solidFill>
                  <a:schemeClr val="tx1"/>
                </a:solidFill>
              </a:rPr>
              <a:t> </a:t>
            </a:r>
            <a:r>
              <a:rPr lang="ru-RU" sz="1200" dirty="0" smtClean="0">
                <a:solidFill>
                  <a:schemeClr val="tx1"/>
                </a:solidFill>
              </a:rPr>
              <a:t>тыс. руб. </a:t>
            </a:r>
            <a:r>
              <a:rPr lang="ru-RU" sz="1000" dirty="0" smtClean="0">
                <a:solidFill>
                  <a:schemeClr val="tx1"/>
                </a:solidFill>
              </a:rPr>
              <a:t>(Управление образования  80,0 тыс. руб.; Центральная библиотека 20,0 тыс. руб.)</a:t>
            </a:r>
          </a:p>
          <a:p>
            <a:pPr algn="l">
              <a:buFontTx/>
              <a:buChar char="-"/>
            </a:pPr>
            <a:r>
              <a:rPr lang="ru-RU" sz="1200" dirty="0" smtClean="0">
                <a:solidFill>
                  <a:schemeClr val="tx1"/>
                </a:solidFill>
              </a:rPr>
              <a:t> компенсация затрат на мероприятия по уничтожению борщевика Сосновского 45 тыс. руб. </a:t>
            </a:r>
            <a:r>
              <a:rPr lang="ru-RU" sz="1000" dirty="0" smtClean="0">
                <a:solidFill>
                  <a:schemeClr val="tx1"/>
                </a:solidFill>
              </a:rPr>
              <a:t>(межбюджетные трансферты поселениям)</a:t>
            </a:r>
          </a:p>
          <a:p>
            <a:pPr algn="l">
              <a:buFontTx/>
              <a:buChar char="-"/>
            </a:pPr>
            <a:r>
              <a:rPr lang="ru-RU" sz="1200" dirty="0" smtClean="0">
                <a:solidFill>
                  <a:schemeClr val="tx1"/>
                </a:solidFill>
              </a:rPr>
              <a:t>подготовка проектов межевания земельных участков и проведение кадастровых работ 0,3 тыс. руб. </a:t>
            </a:r>
            <a:r>
              <a:rPr lang="ru-RU" sz="1000" dirty="0" smtClean="0">
                <a:solidFill>
                  <a:schemeClr val="tx1"/>
                </a:solidFill>
              </a:rPr>
              <a:t>(межбюджетные трансферты поселениям)</a:t>
            </a:r>
            <a:r>
              <a:rPr lang="ru-RU" sz="1200" dirty="0" smtClean="0">
                <a:solidFill>
                  <a:schemeClr val="tx1"/>
                </a:solidFill>
              </a:rPr>
              <a:t> </a:t>
            </a:r>
          </a:p>
          <a:p>
            <a:pPr algn="l">
              <a:buFontTx/>
              <a:buChar char="-"/>
            </a:pPr>
            <a:r>
              <a:rPr lang="ru-RU" sz="1200" dirty="0" smtClean="0">
                <a:solidFill>
                  <a:schemeClr val="tx1"/>
                </a:solidFill>
              </a:rPr>
              <a:t> компенсация расходов по перевозке обучающихся муниципальных общеобразовательных учреждений 489,5 тыс. руб.</a:t>
            </a:r>
          </a:p>
          <a:p>
            <a:pPr algn="l"/>
            <a:r>
              <a:rPr lang="ru-RU" sz="1200" dirty="0" smtClean="0">
                <a:solidFill>
                  <a:schemeClr val="tx1"/>
                </a:solidFill>
              </a:rPr>
              <a:t>- расходы по перевозке населения катером 3860,6 тыс. руб. </a:t>
            </a:r>
          </a:p>
          <a:p>
            <a:pPr algn="l"/>
            <a:r>
              <a:rPr lang="ru-RU" sz="1200" dirty="0" smtClean="0">
                <a:solidFill>
                  <a:schemeClr val="tx1"/>
                </a:solidFill>
              </a:rPr>
              <a:t>- расходы на содержание паромной переправы 281,3 тыс. руб. </a:t>
            </a:r>
            <a:endParaRPr lang="ru-RU" sz="1000" dirty="0" smtClean="0">
              <a:solidFill>
                <a:schemeClr val="tx1"/>
              </a:solidFill>
            </a:endParaRPr>
          </a:p>
          <a:p>
            <a:pPr algn="l"/>
            <a:r>
              <a:rPr lang="ru-RU" sz="1200" dirty="0" smtClean="0">
                <a:solidFill>
                  <a:schemeClr val="tx1"/>
                </a:solidFill>
              </a:rPr>
              <a:t>- на дорожную деятельность в отношении автомобильных дорог общего пользования местного значения  вне границ  населенных пунктов в границах муниципального района 10 849,8,0 тыс. руб. </a:t>
            </a:r>
            <a:r>
              <a:rPr lang="ru-RU" sz="1000" dirty="0" smtClean="0">
                <a:solidFill>
                  <a:schemeClr val="tx1"/>
                </a:solidFill>
              </a:rPr>
              <a:t>(межбюджетные трансферты поселениям)</a:t>
            </a:r>
          </a:p>
          <a:p>
            <a:pPr algn="l"/>
            <a:r>
              <a:rPr lang="ru-RU" sz="1200" dirty="0" smtClean="0">
                <a:solidFill>
                  <a:schemeClr val="tx1"/>
                </a:solidFill>
              </a:rPr>
              <a:t>-</a:t>
            </a:r>
            <a:r>
              <a:rPr lang="ru-RU" sz="1200" dirty="0" smtClean="0">
                <a:solidFill>
                  <a:srgbClr val="FF0000"/>
                </a:solidFill>
              </a:rPr>
              <a:t> </a:t>
            </a:r>
            <a:r>
              <a:rPr lang="ru-RU" sz="1200" dirty="0" smtClean="0">
                <a:solidFill>
                  <a:schemeClr val="tx1"/>
                </a:solidFill>
              </a:rPr>
              <a:t>внесение взноса в уставный капитал АНО Развития социальной инфраструктуры Псковской области Печорского района «Старый город» 5,0 тыс. руб.</a:t>
            </a:r>
          </a:p>
          <a:p>
            <a:pPr algn="l">
              <a:buFontTx/>
              <a:buChar char="-"/>
            </a:pPr>
            <a:r>
              <a:rPr lang="ru-RU" sz="1200" dirty="0" smtClean="0">
                <a:solidFill>
                  <a:schemeClr val="tx1"/>
                </a:solidFill>
              </a:rPr>
              <a:t>мероприятия по землеустройству и землепользованию 209,8 тыс. руб.</a:t>
            </a:r>
          </a:p>
          <a:p>
            <a:pPr algn="l">
              <a:buFontTx/>
              <a:buChar char="-"/>
            </a:pPr>
            <a:r>
              <a:rPr lang="ru-RU" sz="1200" dirty="0" smtClean="0">
                <a:solidFill>
                  <a:schemeClr val="tx1"/>
                </a:solidFill>
              </a:rPr>
              <a:t>ремонт фасада и крыши здания  156,9 тыс. руб. </a:t>
            </a:r>
            <a:r>
              <a:rPr lang="ru-RU" sz="1000" dirty="0" smtClean="0">
                <a:solidFill>
                  <a:schemeClr val="tx1"/>
                </a:solidFill>
              </a:rPr>
              <a:t>(г.Печоры, ул.Псковская, д.1)</a:t>
            </a:r>
          </a:p>
          <a:p>
            <a:pPr algn="l">
              <a:buFontTx/>
              <a:buChar char="-"/>
            </a:pPr>
            <a:r>
              <a:rPr lang="ru-RU" sz="1200" dirty="0" smtClean="0">
                <a:solidFill>
                  <a:schemeClr val="tx1"/>
                </a:solidFill>
              </a:rPr>
              <a:t> ведение авторского надзора по объекту «Строительство КНС и сетей канализации в г.Печоры) 353,4 тыс. руб. </a:t>
            </a:r>
          </a:p>
          <a:p>
            <a:pPr algn="l">
              <a:buFontTx/>
              <a:buChar char="-"/>
            </a:pPr>
            <a:r>
              <a:rPr lang="ru-RU" sz="1200" dirty="0" smtClean="0">
                <a:solidFill>
                  <a:schemeClr val="tx1"/>
                </a:solidFill>
              </a:rPr>
              <a:t>софинансирование по разработке проектно-сметной документации по объекту «Реконструкция системы водоснабжения в г. Печоры вокруг объекта культурного наследия "Ансамбль </a:t>
            </a:r>
            <a:r>
              <a:rPr lang="ru-RU" sz="1200" dirty="0" err="1" smtClean="0">
                <a:solidFill>
                  <a:schemeClr val="tx1"/>
                </a:solidFill>
              </a:rPr>
              <a:t>Псково-Печорского</a:t>
            </a:r>
            <a:r>
              <a:rPr lang="ru-RU" sz="1200" dirty="0" smtClean="0">
                <a:solidFill>
                  <a:schemeClr val="tx1"/>
                </a:solidFill>
              </a:rPr>
              <a:t> монастыря" 1,0 тыс. руб. </a:t>
            </a:r>
          </a:p>
          <a:p>
            <a:pPr algn="l">
              <a:buFontTx/>
              <a:buChar char="-"/>
            </a:pPr>
            <a:r>
              <a:rPr lang="ru-RU" sz="1200" dirty="0" smtClean="0">
                <a:solidFill>
                  <a:schemeClr val="tx1"/>
                </a:solidFill>
              </a:rPr>
              <a:t> софинансирование по расходам на государственную поддержку инвестиционных проектов путем софинансирования строительства (реконструкции) объектов обеспечивающей инфраструктуры с длительным сроком окупаемости (Реконструкция системы водоснабжения в г.Печоры вокруг объекта культурного наследия "Ансамбль </a:t>
            </a:r>
            <a:r>
              <a:rPr lang="ru-RU" sz="1200" dirty="0" err="1" smtClean="0">
                <a:solidFill>
                  <a:schemeClr val="tx1"/>
                </a:solidFill>
              </a:rPr>
              <a:t>Псково-Печорского</a:t>
            </a:r>
            <a:r>
              <a:rPr lang="ru-RU" sz="1200" dirty="0" smtClean="0">
                <a:solidFill>
                  <a:schemeClr val="tx1"/>
                </a:solidFill>
              </a:rPr>
              <a:t> монастыря " 117,2 тыс. руб. </a:t>
            </a:r>
          </a:p>
          <a:p>
            <a:pPr algn="l">
              <a:buFontTx/>
              <a:buChar char="-"/>
            </a:pPr>
            <a:r>
              <a:rPr lang="ru-RU" sz="1200" dirty="0" smtClean="0">
                <a:solidFill>
                  <a:schemeClr val="tx1"/>
                </a:solidFill>
              </a:rPr>
              <a:t>Софинансирование на установку знаков туристической навигации 2,4 тыс. руб.</a:t>
            </a:r>
          </a:p>
          <a:p>
            <a:pPr algn="l"/>
            <a:endParaRPr lang="ru-RU" sz="1200" dirty="0" smtClean="0">
              <a:solidFill>
                <a:srgbClr val="FF0000"/>
              </a:solidFill>
            </a:endParaRPr>
          </a:p>
          <a:p>
            <a:pPr algn="l"/>
            <a:r>
              <a:rPr lang="ru-RU" sz="1200" b="1" i="1" dirty="0" smtClean="0">
                <a:solidFill>
                  <a:schemeClr val="tx1"/>
                </a:solidFill>
              </a:rPr>
              <a:t>за счет средств бюджетов поселений</a:t>
            </a:r>
            <a:r>
              <a:rPr lang="ru-RU" sz="1200" b="1" dirty="0" smtClean="0">
                <a:solidFill>
                  <a:schemeClr val="tx1"/>
                </a:solidFill>
              </a:rPr>
              <a:t>  1 973,3 тыс. руб. , в том числе: </a:t>
            </a:r>
            <a:endParaRPr lang="ru-RU" sz="1200" dirty="0" smtClean="0">
              <a:solidFill>
                <a:schemeClr val="tx1"/>
              </a:solidFill>
            </a:endParaRPr>
          </a:p>
          <a:p>
            <a:pPr algn="l"/>
            <a:r>
              <a:rPr lang="ru-RU" sz="1200" dirty="0" smtClean="0">
                <a:solidFill>
                  <a:schemeClr val="tx1"/>
                </a:solidFill>
              </a:rPr>
              <a:t>- осуществление дорожной деятельности,</a:t>
            </a:r>
            <a:r>
              <a:rPr lang="ru-RU" sz="1200" b="1" dirty="0" smtClean="0">
                <a:solidFill>
                  <a:schemeClr val="tx1"/>
                </a:solidFill>
              </a:rPr>
              <a:t> </a:t>
            </a:r>
            <a:r>
              <a:rPr lang="ru-RU" sz="1200" dirty="0" smtClean="0">
                <a:solidFill>
                  <a:schemeClr val="tx1"/>
                </a:solidFill>
              </a:rPr>
              <a:t>а также капитальный ремонт и ремонт дворовых территорий многоквартирных домов, проездов к дворовым территориям многоквартирных домов 1 973,3 тыс. руб. (</a:t>
            </a:r>
            <a:r>
              <a:rPr lang="ru-RU" sz="1200" dirty="0" err="1" smtClean="0">
                <a:solidFill>
                  <a:schemeClr val="tx1"/>
                </a:solidFill>
              </a:rPr>
              <a:t>софинансирование</a:t>
            </a:r>
            <a:r>
              <a:rPr lang="ru-RU" sz="1200" dirty="0" smtClean="0">
                <a:solidFill>
                  <a:schemeClr val="tx1"/>
                </a:solidFill>
              </a:rPr>
              <a:t>)</a:t>
            </a:r>
          </a:p>
          <a:p>
            <a:pPr algn="just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</a:pPr>
            <a:endParaRPr lang="ru-RU" sz="1200" dirty="0">
              <a:solidFill>
                <a:srgbClr val="000000"/>
              </a:solidFill>
            </a:endParaRPr>
          </a:p>
          <a:p>
            <a:pPr algn="just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</a:pPr>
            <a:endParaRPr lang="ru-RU" sz="12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"/>
          <p:cNvSpPr>
            <a:spLocks noChangeArrowheads="1"/>
          </p:cNvSpPr>
          <p:nvPr/>
        </p:nvSpPr>
        <p:spPr bwMode="auto">
          <a:xfrm>
            <a:off x="539750" y="544513"/>
            <a:ext cx="8208963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</a:pPr>
            <a:r>
              <a:rPr lang="ru-RU" b="1" dirty="0">
                <a:solidFill>
                  <a:srgbClr val="000000"/>
                </a:solidFill>
              </a:rPr>
              <a:t>Расходы по разделу «Национальная экономика» 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35843" name="Text Box 2"/>
          <p:cNvSpPr txBox="1">
            <a:spLocks noChangeArrowheads="1"/>
          </p:cNvSpPr>
          <p:nvPr/>
        </p:nvSpPr>
        <p:spPr bwMode="auto">
          <a:xfrm>
            <a:off x="539750" y="1341438"/>
            <a:ext cx="8229600" cy="4588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</a:pPr>
            <a:endParaRPr lang="ru-RU" sz="1200" dirty="0">
              <a:solidFill>
                <a:srgbClr val="FF0000"/>
              </a:solidFill>
            </a:endParaRPr>
          </a:p>
          <a:p>
            <a:pPr algn="l"/>
            <a:r>
              <a:rPr lang="ru-RU" sz="1200" b="1" i="1" dirty="0" smtClean="0">
                <a:solidFill>
                  <a:schemeClr val="tx1"/>
                </a:solidFill>
              </a:rPr>
              <a:t>за счет средств областного бюджета</a:t>
            </a:r>
            <a:r>
              <a:rPr lang="ru-RU" sz="1200" b="1" dirty="0" smtClean="0">
                <a:solidFill>
                  <a:schemeClr val="tx1"/>
                </a:solidFill>
              </a:rPr>
              <a:t>  290 169,3 тыс. руб., в том числе: </a:t>
            </a:r>
            <a:endParaRPr lang="ru-RU" sz="1200" dirty="0" smtClean="0">
              <a:solidFill>
                <a:schemeClr val="tx1"/>
              </a:solidFill>
            </a:endParaRPr>
          </a:p>
          <a:p>
            <a:pPr algn="l"/>
            <a:r>
              <a:rPr lang="ru-RU" sz="1200" dirty="0" smtClean="0">
                <a:solidFill>
                  <a:schemeClr val="tx1"/>
                </a:solidFill>
              </a:rPr>
              <a:t>- мероприятия активной политики и дополнительных мероприятий в сфере занятости 54,0 тыс. руб. </a:t>
            </a:r>
            <a:r>
              <a:rPr lang="ru-RU" sz="1000" dirty="0" smtClean="0">
                <a:solidFill>
                  <a:schemeClr val="tx1"/>
                </a:solidFill>
              </a:rPr>
              <a:t>(трудоустройство несовершеннолетних 46,0 тыс. руб., межбюджетные трансферты поселениям 8,0 тыс. руб.)</a:t>
            </a:r>
          </a:p>
          <a:p>
            <a:pPr algn="l">
              <a:buFontTx/>
              <a:buChar char="-"/>
            </a:pPr>
            <a:r>
              <a:rPr lang="ru-RU" sz="1200" dirty="0" smtClean="0">
                <a:solidFill>
                  <a:schemeClr val="tx1"/>
                </a:solidFill>
              </a:rPr>
              <a:t>мероприятия, направленные на снижение напряженности на рынке труда для особых категорий граждан 20,0 тыс. руб. </a:t>
            </a:r>
            <a:r>
              <a:rPr lang="ru-RU" sz="1000" dirty="0" smtClean="0">
                <a:solidFill>
                  <a:schemeClr val="tx1"/>
                </a:solidFill>
              </a:rPr>
              <a:t>(Управление образования)</a:t>
            </a:r>
          </a:p>
          <a:p>
            <a:pPr algn="l">
              <a:buFontTx/>
              <a:buChar char="-"/>
            </a:pPr>
            <a:endParaRPr lang="ru-RU" sz="1000" dirty="0" smtClean="0">
              <a:solidFill>
                <a:schemeClr val="tx1"/>
              </a:solidFill>
            </a:endParaRPr>
          </a:p>
          <a:p>
            <a:pPr algn="l"/>
            <a:r>
              <a:rPr lang="ru-RU" sz="1200" dirty="0" smtClean="0">
                <a:solidFill>
                  <a:schemeClr val="tx1"/>
                </a:solidFill>
              </a:rPr>
              <a:t>-мероприятия по уничтожению борщевика Сосновского 466,4 тыс. руб. </a:t>
            </a:r>
            <a:r>
              <a:rPr lang="ru-RU" sz="1000" dirty="0" smtClean="0">
                <a:solidFill>
                  <a:schemeClr val="tx1"/>
                </a:solidFill>
              </a:rPr>
              <a:t>(межбюджетные трансферты поселениям)</a:t>
            </a:r>
          </a:p>
          <a:p>
            <a:pPr algn="l">
              <a:buFontTx/>
              <a:buChar char="-"/>
            </a:pPr>
            <a:r>
              <a:rPr lang="ru-RU" sz="1200" dirty="0" smtClean="0">
                <a:solidFill>
                  <a:schemeClr val="tx1"/>
                </a:solidFill>
              </a:rPr>
              <a:t>мероприятия при осуществлении деятельности по обращению с животными без владельцев 283,0 тыс. руб.</a:t>
            </a:r>
          </a:p>
          <a:p>
            <a:pPr algn="l">
              <a:buFontTx/>
              <a:buChar char="-"/>
            </a:pPr>
            <a:r>
              <a:rPr lang="ru-RU" sz="1200" dirty="0" smtClean="0">
                <a:solidFill>
                  <a:schemeClr val="tx1"/>
                </a:solidFill>
              </a:rPr>
              <a:t>подготовка проектов межевания земельных участков и проведение кадастровых работ 34,8 тыс. руб. </a:t>
            </a:r>
            <a:r>
              <a:rPr lang="ru-RU" sz="1000" dirty="0" smtClean="0">
                <a:solidFill>
                  <a:schemeClr val="tx1"/>
                </a:solidFill>
              </a:rPr>
              <a:t>(межбюджетные трансферты поселениям)</a:t>
            </a:r>
          </a:p>
          <a:p>
            <a:pPr algn="l"/>
            <a:endParaRPr lang="ru-RU" sz="1000" dirty="0" smtClean="0">
              <a:solidFill>
                <a:schemeClr val="tx1"/>
              </a:solidFill>
            </a:endParaRPr>
          </a:p>
          <a:p>
            <a:pPr algn="l">
              <a:buFontTx/>
              <a:buChar char="-"/>
            </a:pPr>
            <a:r>
              <a:rPr lang="ru-RU" sz="1200" dirty="0" smtClean="0">
                <a:solidFill>
                  <a:schemeClr val="tx1"/>
                </a:solidFill>
              </a:rPr>
              <a:t>осуществление дорожной деятельности, а также капитальный ремонт и ремонт дворовых территорий многоквартирных домов, проездов к дворовым территориям многоквартирных домов 195 355,8 тыс. руб.  </a:t>
            </a:r>
          </a:p>
          <a:p>
            <a:pPr algn="l">
              <a:buFontTx/>
              <a:buChar char="-"/>
            </a:pPr>
            <a:r>
              <a:rPr lang="ru-RU" sz="1200" dirty="0" smtClean="0">
                <a:solidFill>
                  <a:srgbClr val="FF0000"/>
                </a:solidFill>
              </a:rPr>
              <a:t> </a:t>
            </a:r>
            <a:r>
              <a:rPr lang="ru-RU" sz="1200" dirty="0" smtClean="0">
                <a:solidFill>
                  <a:schemeClr val="tx1"/>
                </a:solidFill>
              </a:rPr>
              <a:t>осуществление дорожной деятельности в рамках реализации национального проекта "Безопасные и качественные автомобильные дороги" 82 019,0 тыс. руб. </a:t>
            </a:r>
            <a:r>
              <a:rPr lang="ru-RU" sz="1000" dirty="0" smtClean="0">
                <a:solidFill>
                  <a:schemeClr val="tx1"/>
                </a:solidFill>
              </a:rPr>
              <a:t>(за счет федерального и областного бюджета)</a:t>
            </a:r>
            <a:r>
              <a:rPr lang="ru-RU" sz="1200" dirty="0" smtClean="0">
                <a:solidFill>
                  <a:schemeClr val="tx1"/>
                </a:solidFill>
              </a:rPr>
              <a:t> </a:t>
            </a:r>
          </a:p>
          <a:p>
            <a:pPr algn="l"/>
            <a:endParaRPr lang="ru-RU" sz="1200" dirty="0" smtClean="0">
              <a:solidFill>
                <a:schemeClr val="tx1"/>
              </a:solidFill>
            </a:endParaRPr>
          </a:p>
          <a:p>
            <a:pPr algn="l">
              <a:buFontTx/>
              <a:buChar char="-"/>
            </a:pPr>
            <a:r>
              <a:rPr lang="ru-RU" sz="1200" dirty="0" smtClean="0">
                <a:solidFill>
                  <a:schemeClr val="tx1"/>
                </a:solidFill>
              </a:rPr>
              <a:t>разработка проектно-сметной документации по объекту «Реконструкция системы водоснабжения в г. Печоры вокруг объекта культурного наследия "Ансамбль </a:t>
            </a:r>
            <a:r>
              <a:rPr lang="ru-RU" sz="1200" dirty="0" err="1" smtClean="0">
                <a:solidFill>
                  <a:schemeClr val="tx1"/>
                </a:solidFill>
              </a:rPr>
              <a:t>Псково-Печорского</a:t>
            </a:r>
            <a:r>
              <a:rPr lang="ru-RU" sz="1200" dirty="0" smtClean="0">
                <a:solidFill>
                  <a:schemeClr val="tx1"/>
                </a:solidFill>
              </a:rPr>
              <a:t> монастыря "  99,0 тыс. руб. </a:t>
            </a:r>
          </a:p>
          <a:p>
            <a:pPr algn="l">
              <a:buFontTx/>
              <a:buChar char="-"/>
            </a:pPr>
            <a:r>
              <a:rPr lang="ru-RU" sz="1200" dirty="0" smtClean="0">
                <a:solidFill>
                  <a:schemeClr val="tx1"/>
                </a:solidFill>
              </a:rPr>
              <a:t>расходы на государственную поддержку инвестиционных проектов путем софинансирования строительства (реконструкции) объектов обеспечивающей инфраструктуры с длительным сроком окупаемости (Реконструкция системы водоснабжения в г.Печоры вокруг объекта культурного наследия "Ансамбль </a:t>
            </a:r>
            <a:r>
              <a:rPr lang="ru-RU" sz="1200" dirty="0" err="1" smtClean="0">
                <a:solidFill>
                  <a:schemeClr val="tx1"/>
                </a:solidFill>
              </a:rPr>
              <a:t>Псково-Печорского</a:t>
            </a:r>
            <a:r>
              <a:rPr lang="ru-RU" sz="1200" dirty="0" smtClean="0">
                <a:solidFill>
                  <a:schemeClr val="tx1"/>
                </a:solidFill>
              </a:rPr>
              <a:t> монастыря " 11 603,3 тыс. руб. </a:t>
            </a:r>
          </a:p>
          <a:p>
            <a:pPr algn="l">
              <a:buFontTx/>
              <a:buChar char="-"/>
            </a:pPr>
            <a:r>
              <a:rPr lang="ru-RU" sz="1200" dirty="0" smtClean="0">
                <a:solidFill>
                  <a:schemeClr val="tx1"/>
                </a:solidFill>
              </a:rPr>
              <a:t>установка знаков туристической навигации 234,0 тыс. руб.</a:t>
            </a:r>
          </a:p>
          <a:p>
            <a:pPr algn="l"/>
            <a:endParaRPr lang="ru-RU" sz="12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"/>
          <p:cNvSpPr>
            <a:spLocks noChangeArrowheads="1"/>
          </p:cNvSpPr>
          <p:nvPr/>
        </p:nvSpPr>
        <p:spPr bwMode="auto">
          <a:xfrm>
            <a:off x="468313" y="476250"/>
            <a:ext cx="806450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</a:pPr>
            <a:r>
              <a:rPr lang="ru-RU" b="1" dirty="0">
                <a:solidFill>
                  <a:schemeClr val="tx1"/>
                </a:solidFill>
                <a:latin typeface="Times New Roman" pitchFamily="16" charset="0"/>
                <a:cs typeface="Times New Roman" pitchFamily="16" charset="0"/>
              </a:rPr>
              <a:t>Расходы по разделу «Культура» 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</a:pPr>
            <a:r>
              <a:rPr lang="ru-RU" b="1" dirty="0" smtClean="0">
                <a:solidFill>
                  <a:schemeClr val="tx1"/>
                </a:solidFill>
                <a:latin typeface="Times New Roman" pitchFamily="16" charset="0"/>
                <a:cs typeface="Times New Roman" pitchFamily="16" charset="0"/>
              </a:rPr>
              <a:t>71 393,5 тыс</a:t>
            </a:r>
            <a:r>
              <a:rPr lang="ru-RU" b="1" dirty="0">
                <a:solidFill>
                  <a:schemeClr val="tx1"/>
                </a:solidFill>
                <a:latin typeface="Times New Roman" pitchFamily="16" charset="0"/>
                <a:cs typeface="Times New Roman" pitchFamily="16" charset="0"/>
              </a:rPr>
              <a:t>. руб., </a:t>
            </a:r>
            <a:r>
              <a:rPr lang="ru-RU" b="1" dirty="0" smtClean="0">
                <a:solidFill>
                  <a:schemeClr val="tx1"/>
                </a:solidFill>
                <a:latin typeface="Times New Roman" pitchFamily="16" charset="0"/>
                <a:cs typeface="Times New Roman" pitchFamily="16" charset="0"/>
              </a:rPr>
              <a:t>93,8 % </a:t>
            </a:r>
            <a:r>
              <a:rPr lang="ru-RU" b="1" dirty="0">
                <a:solidFill>
                  <a:schemeClr val="tx1"/>
                </a:solidFill>
                <a:latin typeface="Times New Roman" pitchFamily="16" charset="0"/>
                <a:cs typeface="Times New Roman" pitchFamily="16" charset="0"/>
              </a:rPr>
              <a:t>к плану</a:t>
            </a:r>
            <a:r>
              <a:rPr lang="ru-RU" dirty="0">
                <a:solidFill>
                  <a:schemeClr val="tx1"/>
                </a:solidFill>
                <a:latin typeface="Times New Roman" pitchFamily="16" charset="0"/>
                <a:cs typeface="Times New Roman" pitchFamily="16" charset="0"/>
              </a:rPr>
              <a:t> </a:t>
            </a:r>
          </a:p>
        </p:txBody>
      </p:sp>
      <p:sp>
        <p:nvSpPr>
          <p:cNvPr id="38915" name="Text Box 2"/>
          <p:cNvSpPr txBox="1">
            <a:spLocks noChangeArrowheads="1"/>
          </p:cNvSpPr>
          <p:nvPr/>
        </p:nvSpPr>
        <p:spPr bwMode="auto">
          <a:xfrm>
            <a:off x="251520" y="1556792"/>
            <a:ext cx="8640960" cy="5819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l"/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 счет средств местного бюджета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40 721,9 тыс. руб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субсидии бюджетным учреждениям на финансовое обеспечение муниципального задания  и иные цели  37 331,1 тыс. руб., в т.ч.:</a:t>
            </a:r>
          </a:p>
          <a:p>
            <a:pPr indent="361950" algn="l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*Центр культуры  21 697,7 тыс. руб.</a:t>
            </a:r>
          </a:p>
          <a:p>
            <a:pPr indent="361950" algn="l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*Библиотека 15 633,4 тыс. руб. </a:t>
            </a:r>
          </a:p>
          <a:p>
            <a:pPr algn="l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-на  оказание мер социальной поддержки работников культуры  477,1 тыс. руб., в т.ч.:</a:t>
            </a:r>
          </a:p>
          <a:p>
            <a:pPr indent="361950" algn="l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*Центр культуры 273,5 тыс. руб.</a:t>
            </a:r>
          </a:p>
          <a:p>
            <a:pPr indent="361950" algn="l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*Библиотека 203,6 тыс. руб. </a:t>
            </a:r>
          </a:p>
          <a:p>
            <a:pPr algn="l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проведение культурно-массовых и досуговых мероприятий  2 603,2 тыс. руб.</a:t>
            </a:r>
          </a:p>
          <a:p>
            <a:pPr algn="l"/>
            <a:r>
              <a:rPr lang="ru-RU" sz="1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софинансирование к областным субсидиям 294 (в части ремонта ДШИ)</a:t>
            </a:r>
          </a:p>
          <a:p>
            <a:pPr algn="l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-софинансирование к областным субсидиям 1,5 тыс. руб. (в части проекта «Творческие люди»)</a:t>
            </a:r>
          </a:p>
          <a:p>
            <a:pPr algn="l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-мероприятия за счет средств резервного фонда Администрации Печорского района 15,0 тыс. руб. (приобретение сувениров для мероприятия МБУК «Печорская центральная районная библиотека»)</a:t>
            </a:r>
          </a:p>
          <a:p>
            <a:pPr algn="l"/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1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 счет средств бюджетов  поселений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913,0 тыс. руб</a:t>
            </a:r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межбюджетные трансферты на проведение  культурно-массовых мероприятий района 713,0 тыс. руб.</a:t>
            </a:r>
          </a:p>
          <a:p>
            <a:pPr algn="l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межбюджетные трансферты на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издание и приобретение книг, приобретение изданий   200,0 тыс. руб.    </a:t>
            </a:r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</a:t>
            </a:r>
          </a:p>
          <a:p>
            <a:pPr algn="l"/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l"/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       </a:t>
            </a:r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 счет средств областного бюджета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29 758,6 тыс. руб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l">
              <a:buFontTx/>
              <a:buChar char="-"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расходы за счет субсидии на поддержку отрасли культуры 29 107,1 тыс. руб.(В части ремонта ДШИ)</a:t>
            </a:r>
          </a:p>
          <a:p>
            <a:pPr algn="l">
              <a:buFontTx/>
              <a:buChar char="-"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расходы за счет субсидии на поддержку отрасли культуры 151,5 тыс. руб.(В части проекта «Творческие люди»)</a:t>
            </a:r>
          </a:p>
          <a:p>
            <a:pPr algn="l">
              <a:buFontTx/>
              <a:buChar char="-"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мероприятия за счет средств резервного фонда Правительства Псковской области 500,0 тыс. руб. 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(приобретение интегрированного </a:t>
            </a:r>
            <a:r>
              <a:rPr lang="ru-RU" sz="1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медиасервиса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кинопроектора для оснащения кинозала в ДК)</a:t>
            </a:r>
            <a:endParaRPr lang="ru-RU" sz="1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1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</a:pPr>
            <a:r>
              <a:rPr lang="ru-RU" sz="14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</a:pPr>
            <a:endParaRPr lang="ru-RU" sz="1200" dirty="0">
              <a:solidFill>
                <a:srgbClr val="FF0000"/>
              </a:solidFill>
              <a:latin typeface="Times New Roman" pitchFamily="16" charset="0"/>
              <a:cs typeface="Times New Roman" pitchFamily="16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 noChangeArrowheads="1"/>
          </p:cNvSpPr>
          <p:nvPr/>
        </p:nvSpPr>
        <p:spPr bwMode="auto">
          <a:xfrm>
            <a:off x="323850" y="178561"/>
            <a:ext cx="8496300" cy="64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0000" tIns="46800" rIns="90000" bIns="46800" anchor="ctr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</a:pPr>
            <a:r>
              <a:rPr lang="ru-RU" b="1" dirty="0">
                <a:solidFill>
                  <a:schemeClr val="tx1"/>
                </a:solidFill>
                <a:latin typeface="Times New Roman" pitchFamily="16" charset="0"/>
                <a:cs typeface="Times New Roman" pitchFamily="16" charset="0"/>
              </a:rPr>
              <a:t>Расходы по разделу «Общегосударственные расходы» 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</a:pPr>
            <a:r>
              <a:rPr lang="ru-RU" b="1" dirty="0" smtClean="0">
                <a:solidFill>
                  <a:schemeClr val="tx1"/>
                </a:solidFill>
                <a:latin typeface="Times New Roman" pitchFamily="16" charset="0"/>
                <a:cs typeface="Times New Roman" pitchFamily="16" charset="0"/>
              </a:rPr>
              <a:t>53 788,1 тыс</a:t>
            </a:r>
            <a:r>
              <a:rPr lang="ru-RU" b="1" dirty="0">
                <a:solidFill>
                  <a:schemeClr val="tx1"/>
                </a:solidFill>
                <a:latin typeface="Times New Roman" pitchFamily="16" charset="0"/>
                <a:cs typeface="Times New Roman" pitchFamily="16" charset="0"/>
              </a:rPr>
              <a:t>. руб., </a:t>
            </a:r>
            <a:r>
              <a:rPr lang="ru-RU" b="1" dirty="0" smtClean="0">
                <a:solidFill>
                  <a:schemeClr val="tx1"/>
                </a:solidFill>
                <a:latin typeface="Times New Roman" pitchFamily="16" charset="0"/>
                <a:cs typeface="Times New Roman" pitchFamily="16" charset="0"/>
              </a:rPr>
              <a:t>88,3 % </a:t>
            </a:r>
            <a:r>
              <a:rPr lang="ru-RU" b="1" dirty="0">
                <a:solidFill>
                  <a:schemeClr val="tx1"/>
                </a:solidFill>
                <a:latin typeface="Times New Roman" pitchFamily="16" charset="0"/>
                <a:cs typeface="Times New Roman" pitchFamily="16" charset="0"/>
              </a:rPr>
              <a:t>к плану</a:t>
            </a:r>
          </a:p>
        </p:txBody>
      </p:sp>
      <p:sp>
        <p:nvSpPr>
          <p:cNvPr id="37891" name="Text Box 2"/>
          <p:cNvSpPr txBox="1">
            <a:spLocks noChangeArrowheads="1"/>
          </p:cNvSpPr>
          <p:nvPr/>
        </p:nvSpPr>
        <p:spPr bwMode="auto">
          <a:xfrm>
            <a:off x="323528" y="836712"/>
            <a:ext cx="8496300" cy="5634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l"/>
            <a:r>
              <a:rPr lang="ru-RU" sz="1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 счет средств местного бюджета  47 633,9  тыс. руб</a:t>
            </a:r>
            <a:r>
              <a:rPr lang="ru-RU" sz="1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1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-обеспечение функций высшего должностного лица исполнительно-распорядительного органа</a:t>
            </a:r>
            <a:r>
              <a:rPr lang="ru-RU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2 157,4 тыс. руб. </a:t>
            </a:r>
          </a:p>
          <a:p>
            <a:pPr algn="l">
              <a:buFontTx/>
              <a:buChar char="-"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функционирование представительного органа муниципального образования 868,9 тыс. руб.</a:t>
            </a:r>
          </a:p>
          <a:p>
            <a:pPr algn="l">
              <a:buFontTx/>
              <a:buChar char="-"/>
            </a:pPr>
            <a:r>
              <a:rPr lang="ru-RU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содержание органов местного самоуправления 30 987,4 тыс. руб. (</a:t>
            </a:r>
            <a:r>
              <a:rPr lang="ru-RU" sz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Адм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26 159,0 + ФУ 4 828,4) </a:t>
            </a:r>
          </a:p>
          <a:p>
            <a:pPr algn="l">
              <a:buFontTx/>
              <a:buChar char="-"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мероприятия по профилактике терроризма и экстремизма 40,3 тыс. руб.</a:t>
            </a:r>
          </a:p>
          <a:p>
            <a:pPr algn="l">
              <a:buFontTx/>
              <a:buChar char="-"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софинансирование к областной субсидии на разработку комплекса мер социальной поддержки граждан, участвующих в составе добровольных народных дружин в защите Государственной границы  29,4 тыс. руб.      </a:t>
            </a:r>
          </a:p>
          <a:p>
            <a:pPr algn="l">
              <a:buFontTx/>
              <a:buChar char="-"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совершенствование  правовых механизмов профессиональной служебной деятельности служащих в целях повышения качества услуг в рамках основного мероприятия «Функционирование Администрации Печорского района» 1094,9 тыс. руб.</a:t>
            </a:r>
          </a:p>
          <a:p>
            <a:pPr algn="l">
              <a:buFontTx/>
              <a:buChar char="-"/>
            </a:pPr>
            <a:r>
              <a:rPr lang="ru-RU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разработка проектно-сметной документации 31,0 тыс. руб. </a:t>
            </a:r>
          </a:p>
          <a:p>
            <a:pPr algn="l">
              <a:buFontTx/>
              <a:buChar char="-"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обеспечение деятельности муниципального казенного учреждения «Центр финансового обслуживания» 9 032,7 тыс. руб.</a:t>
            </a:r>
          </a:p>
          <a:p>
            <a:pPr algn="l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-оценка недвижимости, признание прав регулирования отношений по муниципальной собственности  164,7 тыс. руб.</a:t>
            </a:r>
          </a:p>
          <a:p>
            <a:pPr algn="l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-содержание единой дежурно-диспетчерской службы 2 440,8 тыс. руб.</a:t>
            </a:r>
          </a:p>
          <a:p>
            <a:pPr algn="l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-мероприятия за счет средств резервного фонда Администрации Печорского района  745,5 тыс. руб.</a:t>
            </a:r>
          </a:p>
          <a:p>
            <a:pPr algn="l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-мероприятия по резервному фонду ГО ЧС Администрации Печорского района 40,9 тыс. руб.</a:t>
            </a:r>
            <a:endParaRPr lang="ru-RU" sz="1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  счет средств областного бюджета  6 154,2 тыс. руб.</a:t>
            </a:r>
          </a:p>
          <a:p>
            <a:pPr algn="l">
              <a:buFontTx/>
              <a:buChar char="-"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расходы на выполнение гос. полномочий по материально-техническому обеспечению проведения выборов в представительные органы вновь образованных муниципальных образований 1 396,6 тыс. руб.</a:t>
            </a:r>
          </a:p>
          <a:p>
            <a:pPr algn="l">
              <a:buFontTx/>
              <a:buChar char="-"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расходы на выполнение гос. полномочий по образованию и обеспечению деятельности комиссий по делам несовершеннолетних и защите их прав 575,8 тыс. руб. </a:t>
            </a:r>
          </a:p>
          <a:p>
            <a:pPr algn="l">
              <a:buFontTx/>
              <a:buChar char="-"/>
            </a:pPr>
            <a:r>
              <a:rPr lang="ru-RU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расходы за счет средств резервного фонда Правительства Псковской области  1 000,0 тыс. руб. (организация украшения городских пространств в период проведения новогодних праздников)</a:t>
            </a:r>
          </a:p>
          <a:p>
            <a:pPr algn="l">
              <a:buFontTx/>
              <a:buChar char="-"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разработка комплекса мер социальной поддержки граждан, участвующих в составе добровольных народных дружин в защите Государственной границы 2 910,6 тыс. руб. </a:t>
            </a:r>
          </a:p>
          <a:p>
            <a:pPr algn="l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-расходы на исполнение гос. полномочий по сбору информации для ведения регистра муниципальных нормативных актов 11,3 тыс. руб.</a:t>
            </a:r>
          </a:p>
          <a:p>
            <a:pPr algn="l"/>
            <a:r>
              <a:rPr lang="ru-RU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расходы за счет средств резервного фонда Правительства Псковской области  259,9 тыс. руб. (возмещение расходов, связанных с обеспечением траурных мероприятий)</a:t>
            </a:r>
          </a:p>
          <a:p>
            <a:pPr algn="just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</a:pPr>
            <a:endParaRPr lang="ru-RU" sz="1200" dirty="0">
              <a:solidFill>
                <a:srgbClr val="FF0000"/>
              </a:solidFill>
              <a:latin typeface="Times New Roman" pitchFamily="16" charset="0"/>
              <a:cs typeface="Times New Roman" pitchFamily="16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1"/>
          <p:cNvSpPr>
            <a:spLocks noChangeArrowheads="1"/>
          </p:cNvSpPr>
          <p:nvPr/>
        </p:nvSpPr>
        <p:spPr bwMode="auto">
          <a:xfrm>
            <a:off x="250825" y="682834"/>
            <a:ext cx="8497888" cy="586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</a:pPr>
            <a:r>
              <a:rPr lang="ru-RU" sz="1600" b="1" dirty="0">
                <a:solidFill>
                  <a:schemeClr val="tx1"/>
                </a:solidFill>
                <a:latin typeface="Times New Roman" pitchFamily="16" charset="0"/>
                <a:cs typeface="Times New Roman" pitchFamily="16" charset="0"/>
              </a:rPr>
              <a:t>Расходы по разделу «Социальная политика» 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</a:pPr>
            <a:r>
              <a:rPr lang="ru-RU" sz="1600" b="1" dirty="0" smtClean="0">
                <a:solidFill>
                  <a:schemeClr val="tx1"/>
                </a:solidFill>
                <a:latin typeface="Times New Roman" pitchFamily="16" charset="0"/>
                <a:cs typeface="Times New Roman" pitchFamily="16" charset="0"/>
              </a:rPr>
              <a:t>7 770,2 </a:t>
            </a:r>
            <a:r>
              <a:rPr lang="ru-RU" sz="1600" b="1" dirty="0">
                <a:solidFill>
                  <a:schemeClr val="tx1"/>
                </a:solidFill>
                <a:latin typeface="Times New Roman" pitchFamily="16" charset="0"/>
                <a:cs typeface="Times New Roman" pitchFamily="16" charset="0"/>
              </a:rPr>
              <a:t>тыс. руб., 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6" charset="0"/>
                <a:cs typeface="Times New Roman" pitchFamily="16" charset="0"/>
              </a:rPr>
              <a:t>  98,5% </a:t>
            </a:r>
            <a:r>
              <a:rPr lang="ru-RU" sz="1600" b="1" dirty="0">
                <a:solidFill>
                  <a:schemeClr val="tx1"/>
                </a:solidFill>
                <a:latin typeface="Times New Roman" pitchFamily="16" charset="0"/>
                <a:cs typeface="Times New Roman" pitchFamily="16" charset="0"/>
              </a:rPr>
              <a:t>к плану</a:t>
            </a:r>
          </a:p>
        </p:txBody>
      </p:sp>
      <p:sp>
        <p:nvSpPr>
          <p:cNvPr id="39939" name="Rectangle 2"/>
          <p:cNvSpPr>
            <a:spLocks noChangeArrowheads="1"/>
          </p:cNvSpPr>
          <p:nvPr/>
        </p:nvSpPr>
        <p:spPr bwMode="auto">
          <a:xfrm>
            <a:off x="827584" y="1985468"/>
            <a:ext cx="7705229" cy="3110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0000" tIns="46800" rIns="90000" bIns="46800" anchor="ctr">
            <a:spAutoFit/>
          </a:bodyPr>
          <a:lstStyle/>
          <a:p>
            <a:pPr algn="l"/>
            <a:r>
              <a:rPr lang="ru-RU" sz="1400" b="1" i="1" dirty="0" smtClean="0">
                <a:solidFill>
                  <a:schemeClr val="tx1"/>
                </a:solidFill>
              </a:rPr>
              <a:t>за счет средств местного бюджета 2 219,3 тыс. руб.</a:t>
            </a:r>
            <a:endParaRPr lang="ru-RU" sz="1400" dirty="0" smtClean="0">
              <a:solidFill>
                <a:schemeClr val="tx1"/>
              </a:solidFill>
            </a:endParaRPr>
          </a:p>
          <a:p>
            <a:pPr algn="l"/>
            <a:r>
              <a:rPr lang="ru-RU" sz="1400" dirty="0" smtClean="0">
                <a:solidFill>
                  <a:schemeClr val="tx1"/>
                </a:solidFill>
              </a:rPr>
              <a:t>-доплаты к пенсиям лицам, замещавшим муниципальные должности и должности муниципальной службы 2 219,3 тыс. руб.</a:t>
            </a:r>
          </a:p>
          <a:p>
            <a:pPr algn="l"/>
            <a:endParaRPr lang="ru-RU" sz="1400" dirty="0" smtClean="0">
              <a:solidFill>
                <a:srgbClr val="FF0000"/>
              </a:solidFill>
            </a:endParaRPr>
          </a:p>
          <a:p>
            <a:pPr algn="l"/>
            <a:r>
              <a:rPr lang="ru-RU" sz="1400" dirty="0" smtClean="0">
                <a:solidFill>
                  <a:srgbClr val="FF0000"/>
                </a:solidFill>
              </a:rPr>
              <a:t> </a:t>
            </a:r>
          </a:p>
          <a:p>
            <a:pPr algn="l"/>
            <a:r>
              <a:rPr lang="ru-RU" sz="1400" b="1" dirty="0" smtClean="0">
                <a:solidFill>
                  <a:srgbClr val="FF0000"/>
                </a:solidFill>
              </a:rPr>
              <a:t> </a:t>
            </a:r>
            <a:r>
              <a:rPr lang="ru-RU" sz="1400" b="1" i="1" dirty="0" smtClean="0">
                <a:solidFill>
                  <a:schemeClr val="tx1"/>
                </a:solidFill>
              </a:rPr>
              <a:t>за счет средств областного бюджета 5 550,9 тыс. руб.</a:t>
            </a:r>
            <a:r>
              <a:rPr lang="ru-RU" sz="1400" b="1" dirty="0" smtClean="0">
                <a:solidFill>
                  <a:schemeClr val="tx1"/>
                </a:solidFill>
              </a:rPr>
              <a:t> </a:t>
            </a:r>
            <a:endParaRPr lang="ru-RU" sz="1400" dirty="0" smtClean="0">
              <a:solidFill>
                <a:schemeClr val="tx1"/>
              </a:solidFill>
            </a:endParaRPr>
          </a:p>
          <a:p>
            <a:pPr algn="l"/>
            <a:r>
              <a:rPr lang="ru-RU" sz="1400" b="1" dirty="0" smtClean="0">
                <a:solidFill>
                  <a:schemeClr val="tx1"/>
                </a:solidFill>
              </a:rPr>
              <a:t>- </a:t>
            </a:r>
            <a:r>
              <a:rPr lang="ru-RU" sz="1400" dirty="0" smtClean="0">
                <a:solidFill>
                  <a:schemeClr val="tx1"/>
                </a:solidFill>
              </a:rPr>
              <a:t>выплата компенсации части родительской платы за содержание ребенка в государственных и муниципальных образовательных учреждениях, реализующих основную общеобразовательную программу дошкольного образования 4 491,5 тыс. руб.;</a:t>
            </a:r>
          </a:p>
          <a:p>
            <a:pPr algn="l"/>
            <a:r>
              <a:rPr lang="ru-RU" sz="1400" dirty="0" smtClean="0">
                <a:solidFill>
                  <a:schemeClr val="tx1"/>
                </a:solidFill>
              </a:rPr>
              <a:t>- предоставление жилых помещений детям-сиротам и детям, оставшимся без попечения родителей, по договорам найма специализированных жилых помещений 1 059,4 тыс. руб.</a:t>
            </a:r>
          </a:p>
          <a:p>
            <a:pPr algn="l"/>
            <a:r>
              <a:rPr lang="ru-RU" sz="1400" dirty="0" smtClean="0">
                <a:solidFill>
                  <a:srgbClr val="FF0000"/>
                </a:solidFill>
              </a:rPr>
              <a:t> </a:t>
            </a:r>
          </a:p>
          <a:p>
            <a:pPr algn="l"/>
            <a:r>
              <a:rPr lang="ru-RU" sz="1400" dirty="0" smtClean="0">
                <a:solidFill>
                  <a:srgbClr val="FF0000"/>
                </a:solidFill>
              </a:rPr>
              <a:t> </a:t>
            </a:r>
          </a:p>
          <a:p>
            <a:pPr indent="457200" algn="l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</a:pPr>
            <a:endParaRPr lang="ru-RU" sz="1400" dirty="0">
              <a:solidFill>
                <a:srgbClr val="000000"/>
              </a:solidFill>
              <a:latin typeface="Times New Roman" pitchFamily="16" charset="0"/>
              <a:cs typeface="Times New Roman" pitchFamily="16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1"/>
          <p:cNvSpPr>
            <a:spLocks noChangeArrowheads="1"/>
          </p:cNvSpPr>
          <p:nvPr/>
        </p:nvSpPr>
        <p:spPr bwMode="auto">
          <a:xfrm>
            <a:off x="684213" y="406400"/>
            <a:ext cx="8208962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</a:pPr>
            <a:r>
              <a:rPr lang="ru-RU" b="1" dirty="0">
                <a:solidFill>
                  <a:schemeClr val="tx1"/>
                </a:solidFill>
                <a:latin typeface="Times New Roman" pitchFamily="16" charset="0"/>
                <a:cs typeface="Times New Roman" pitchFamily="16" charset="0"/>
              </a:rPr>
              <a:t>Расходы по разделу «Физическая культура и спорт» 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</a:pPr>
            <a:r>
              <a:rPr lang="ru-RU" b="1" dirty="0">
                <a:solidFill>
                  <a:schemeClr val="tx1"/>
                </a:solidFill>
                <a:latin typeface="Times New Roman" pitchFamily="16" charset="0"/>
                <a:cs typeface="Times New Roman" pitchFamily="16" charset="0"/>
              </a:rPr>
              <a:t> </a:t>
            </a:r>
            <a:r>
              <a:rPr lang="ru-RU" b="1" dirty="0" smtClean="0">
                <a:solidFill>
                  <a:schemeClr val="tx1"/>
                </a:solidFill>
                <a:latin typeface="Times New Roman" pitchFamily="16" charset="0"/>
                <a:cs typeface="Times New Roman" pitchFamily="16" charset="0"/>
              </a:rPr>
              <a:t>665,8 тыс</a:t>
            </a:r>
            <a:r>
              <a:rPr lang="ru-RU" b="1" dirty="0">
                <a:solidFill>
                  <a:schemeClr val="tx1"/>
                </a:solidFill>
                <a:latin typeface="Times New Roman" pitchFamily="16" charset="0"/>
                <a:cs typeface="Times New Roman" pitchFamily="16" charset="0"/>
              </a:rPr>
              <a:t>. руб., </a:t>
            </a:r>
            <a:r>
              <a:rPr lang="ru-RU" b="1" dirty="0" smtClean="0">
                <a:solidFill>
                  <a:schemeClr val="tx1"/>
                </a:solidFill>
                <a:latin typeface="Times New Roman" pitchFamily="16" charset="0"/>
                <a:cs typeface="Times New Roman" pitchFamily="16" charset="0"/>
              </a:rPr>
              <a:t>47,6 % </a:t>
            </a:r>
            <a:r>
              <a:rPr lang="ru-RU" b="1" dirty="0">
                <a:solidFill>
                  <a:schemeClr val="tx1"/>
                </a:solidFill>
                <a:latin typeface="Times New Roman" pitchFamily="16" charset="0"/>
                <a:cs typeface="Times New Roman" pitchFamily="16" charset="0"/>
              </a:rPr>
              <a:t>к </a:t>
            </a:r>
            <a:r>
              <a:rPr lang="ru-RU" b="1" dirty="0" smtClean="0">
                <a:solidFill>
                  <a:schemeClr val="tx1"/>
                </a:solidFill>
                <a:latin typeface="Times New Roman" pitchFamily="16" charset="0"/>
                <a:cs typeface="Times New Roman" pitchFamily="16" charset="0"/>
              </a:rPr>
              <a:t>плану</a:t>
            </a:r>
            <a:endParaRPr lang="ru-RU" b="1" dirty="0">
              <a:solidFill>
                <a:schemeClr val="tx1"/>
              </a:solidFill>
              <a:latin typeface="Times New Roman" pitchFamily="16" charset="0"/>
              <a:cs typeface="Times New Roman" pitchFamily="16" charset="0"/>
            </a:endParaRPr>
          </a:p>
        </p:txBody>
      </p:sp>
      <p:sp>
        <p:nvSpPr>
          <p:cNvPr id="40963" name="Rectangle 2"/>
          <p:cNvSpPr>
            <a:spLocks noChangeArrowheads="1"/>
          </p:cNvSpPr>
          <p:nvPr/>
        </p:nvSpPr>
        <p:spPr bwMode="auto">
          <a:xfrm>
            <a:off x="661988" y="1700213"/>
            <a:ext cx="8231187" cy="3757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l"/>
            <a:r>
              <a:rPr lang="ru-RU" sz="1400" b="1" i="1" dirty="0" smtClean="0">
                <a:solidFill>
                  <a:schemeClr val="tx1"/>
                </a:solidFill>
              </a:rPr>
              <a:t>за</a:t>
            </a:r>
            <a:r>
              <a:rPr lang="ru-RU" sz="1400" b="1" i="1" dirty="0" smtClean="0">
                <a:solidFill>
                  <a:srgbClr val="FF0000"/>
                </a:solidFill>
              </a:rPr>
              <a:t> </a:t>
            </a:r>
            <a:r>
              <a:rPr lang="ru-RU" sz="1400" b="1" i="1" dirty="0" smtClean="0">
                <a:solidFill>
                  <a:schemeClr val="tx1"/>
                </a:solidFill>
              </a:rPr>
              <a:t>счет средств местного бюджета -  525,8 тыс. руб. </a:t>
            </a:r>
            <a:endParaRPr lang="ru-RU" sz="1400" dirty="0" smtClean="0">
              <a:solidFill>
                <a:schemeClr val="tx1"/>
              </a:solidFill>
            </a:endParaRPr>
          </a:p>
          <a:p>
            <a:pPr algn="l"/>
            <a:r>
              <a:rPr lang="ru-RU" sz="1400" dirty="0" smtClean="0">
                <a:solidFill>
                  <a:schemeClr val="tx1"/>
                </a:solidFill>
              </a:rPr>
              <a:t>- проведение районных и областных спортивных мероприятий 524,4 тыс. руб.</a:t>
            </a:r>
          </a:p>
          <a:p>
            <a:pPr algn="l">
              <a:buFontTx/>
              <a:buChar char="-"/>
            </a:pPr>
            <a:r>
              <a:rPr lang="ru-RU" sz="1400" dirty="0" smtClean="0">
                <a:solidFill>
                  <a:schemeClr val="tx1"/>
                </a:solidFill>
              </a:rPr>
              <a:t>софинансирование к субсидии на обеспечение мер, направленных на привлечение жителей области к регулярным занятиям  физической культурой и спортом 1,4 тыс. руб. </a:t>
            </a:r>
          </a:p>
          <a:p>
            <a:pPr algn="l"/>
            <a:endParaRPr lang="ru-RU" sz="1400" b="1" i="1" dirty="0" smtClean="0">
              <a:solidFill>
                <a:srgbClr val="FF0000"/>
              </a:solidFill>
            </a:endParaRPr>
          </a:p>
          <a:p>
            <a:pPr algn="l"/>
            <a:r>
              <a:rPr lang="ru-RU" sz="1400" b="1" i="1" dirty="0" smtClean="0">
                <a:solidFill>
                  <a:schemeClr val="tx1"/>
                </a:solidFill>
              </a:rPr>
              <a:t>за счет средств бюджетов поселений –0,0 тыс. руб.  </a:t>
            </a:r>
            <a:endParaRPr lang="ru-RU" sz="1400" dirty="0" smtClean="0">
              <a:solidFill>
                <a:schemeClr val="tx1"/>
              </a:solidFill>
            </a:endParaRPr>
          </a:p>
          <a:p>
            <a:pPr algn="l"/>
            <a:r>
              <a:rPr lang="ru-RU" sz="1400" dirty="0" smtClean="0">
                <a:solidFill>
                  <a:schemeClr val="tx1"/>
                </a:solidFill>
              </a:rPr>
              <a:t>- проведение мероприятий в сфере физической культуры и спорта 0 тыс. руб. при плане 100,0 тыс. руб.</a:t>
            </a:r>
          </a:p>
          <a:p>
            <a:pPr algn="l"/>
            <a:endParaRPr lang="ru-RU" sz="1400" b="1" i="1" dirty="0" smtClean="0">
              <a:solidFill>
                <a:srgbClr val="FF0000"/>
              </a:solidFill>
            </a:endParaRPr>
          </a:p>
          <a:p>
            <a:pPr algn="l"/>
            <a:r>
              <a:rPr lang="ru-RU" sz="1400" b="1" i="1" dirty="0" smtClean="0">
                <a:solidFill>
                  <a:schemeClr val="tx1"/>
                </a:solidFill>
              </a:rPr>
              <a:t>за счет средств областного бюджета 140,0 тыс. руб. </a:t>
            </a:r>
            <a:endParaRPr lang="ru-RU" sz="1400" dirty="0" smtClean="0">
              <a:solidFill>
                <a:schemeClr val="tx1"/>
              </a:solidFill>
            </a:endParaRPr>
          </a:p>
          <a:p>
            <a:pPr algn="l">
              <a:buFontTx/>
              <a:buChar char="-"/>
            </a:pPr>
            <a:r>
              <a:rPr lang="ru-RU" sz="1400" dirty="0" smtClean="0">
                <a:solidFill>
                  <a:schemeClr val="tx1"/>
                </a:solidFill>
              </a:rPr>
              <a:t> обеспечение мер, направленных на привлечение жителей области к регулярным занятиям  физической культурой и спортом 140,0 тыс. </a:t>
            </a:r>
          </a:p>
          <a:p>
            <a:pPr algn="l">
              <a:buClrTx/>
              <a:buFontTx/>
              <a:buChar char="-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</a:pPr>
            <a:endParaRPr lang="ru-RU" sz="1400" dirty="0">
              <a:solidFill>
                <a:schemeClr val="tx1"/>
              </a:solidFill>
              <a:latin typeface="Times New Roman" pitchFamily="16" charset="0"/>
              <a:cs typeface="Times New Roman" pitchFamily="16" charset="0"/>
            </a:endParaRPr>
          </a:p>
          <a:p>
            <a:pPr algn="l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</a:pPr>
            <a:endParaRPr lang="ru-RU" sz="1400" dirty="0">
              <a:solidFill>
                <a:schemeClr val="tx1"/>
              </a:solidFill>
            </a:endParaRPr>
          </a:p>
          <a:p>
            <a:pPr algn="l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</a:pPr>
            <a:endParaRPr lang="ru-RU" sz="1400" dirty="0">
              <a:solidFill>
                <a:schemeClr val="tx1"/>
              </a:solidFill>
            </a:endParaRPr>
          </a:p>
          <a:p>
            <a:pPr algn="l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</a:pPr>
            <a:endParaRPr lang="ru-RU" sz="1400" dirty="0">
              <a:solidFill>
                <a:schemeClr val="tx1"/>
              </a:solidFill>
            </a:endParaRPr>
          </a:p>
          <a:p>
            <a:pPr algn="l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</a:pPr>
            <a:endParaRPr lang="ru-RU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1"/>
          <p:cNvSpPr>
            <a:spLocks noChangeArrowheads="1"/>
          </p:cNvSpPr>
          <p:nvPr/>
        </p:nvSpPr>
        <p:spPr bwMode="auto">
          <a:xfrm>
            <a:off x="251520" y="-178910"/>
            <a:ext cx="8712968" cy="766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0000" tIns="46800" rIns="90000" bIns="46800" anchor="ctr">
            <a:spAutoFit/>
          </a:bodyPr>
          <a:lstStyle/>
          <a:p>
            <a:pPr algn="l"/>
            <a:r>
              <a:rPr lang="ru-RU" sz="1200" b="1" dirty="0" smtClean="0">
                <a:solidFill>
                  <a:schemeClr val="tx1"/>
                </a:solidFill>
              </a:rPr>
              <a:t>Расходы по разделу «Национальная оборона» (осуществление первичного воинского учета на территориях, где отсутствуют  военные комиссариаты) составили 516,8 тыс. руб., 100,0% к плану. </a:t>
            </a:r>
            <a:endParaRPr lang="ru-RU" sz="1200" dirty="0" smtClean="0">
              <a:solidFill>
                <a:schemeClr val="tx1"/>
              </a:solidFill>
            </a:endParaRPr>
          </a:p>
          <a:p>
            <a:pPr algn="l"/>
            <a:r>
              <a:rPr lang="ru-RU" sz="1200" dirty="0" smtClean="0">
                <a:solidFill>
                  <a:schemeClr val="tx1"/>
                </a:solidFill>
              </a:rPr>
              <a:t>Расходы осуществляются за счет областной субвенции </a:t>
            </a:r>
            <a:r>
              <a:rPr lang="ru-RU" sz="1200" i="1" dirty="0" smtClean="0">
                <a:solidFill>
                  <a:schemeClr val="tx1"/>
                </a:solidFill>
              </a:rPr>
              <a:t>Администрациями сельских поселений</a:t>
            </a:r>
            <a:r>
              <a:rPr lang="ru-RU" sz="1200" dirty="0" smtClean="0">
                <a:solidFill>
                  <a:schemeClr val="tx1"/>
                </a:solidFill>
              </a:rPr>
              <a:t>.</a:t>
            </a:r>
          </a:p>
          <a:p>
            <a:pPr algn="l"/>
            <a:r>
              <a:rPr lang="ru-RU" sz="1200" dirty="0" smtClean="0">
                <a:solidFill>
                  <a:schemeClr val="tx1"/>
                </a:solidFill>
              </a:rPr>
              <a:t>СП «Новоизборская волость» 305,6 тыс. руб.</a:t>
            </a:r>
          </a:p>
          <a:p>
            <a:pPr algn="l"/>
            <a:r>
              <a:rPr lang="ru-RU" sz="1200" dirty="0" smtClean="0">
                <a:solidFill>
                  <a:schemeClr val="tx1"/>
                </a:solidFill>
              </a:rPr>
              <a:t>СП «Лавровская волость» 105,6 тыс. руб.</a:t>
            </a:r>
          </a:p>
          <a:p>
            <a:pPr algn="l"/>
            <a:r>
              <a:rPr lang="ru-RU" sz="1200" dirty="0" smtClean="0">
                <a:solidFill>
                  <a:schemeClr val="tx1"/>
                </a:solidFill>
              </a:rPr>
              <a:t>СП «Круппская волость» 105,6 тыс. руб.</a:t>
            </a:r>
          </a:p>
          <a:p>
            <a:pPr algn="l"/>
            <a:r>
              <a:rPr lang="ru-RU" sz="1200" dirty="0" smtClean="0">
                <a:solidFill>
                  <a:srgbClr val="FF0000"/>
                </a:solidFill>
              </a:rPr>
              <a:t> </a:t>
            </a:r>
          </a:p>
          <a:p>
            <a:pPr algn="l"/>
            <a:r>
              <a:rPr lang="ru-RU" sz="1200" b="1" dirty="0" smtClean="0">
                <a:solidFill>
                  <a:schemeClr val="tx1"/>
                </a:solidFill>
              </a:rPr>
              <a:t>Расходы по разделу «Национальная безопасность и правоохранительная деятельность» составили 0,0  тыс. руб., 0,0 % к плану. </a:t>
            </a:r>
            <a:endParaRPr lang="ru-RU" sz="1200" dirty="0" smtClean="0">
              <a:solidFill>
                <a:schemeClr val="tx1"/>
              </a:solidFill>
            </a:endParaRPr>
          </a:p>
          <a:p>
            <a:pPr algn="l"/>
            <a:r>
              <a:rPr lang="ru-RU" sz="1200" dirty="0" smtClean="0">
                <a:solidFill>
                  <a:schemeClr val="tx1"/>
                </a:solidFill>
              </a:rPr>
              <a:t>- расходы по поселениям по областной субсидии «Пожарная безопасность Псковской области»  0,0 тыс. руб. при плане 64 тыс. руб.</a:t>
            </a:r>
          </a:p>
          <a:p>
            <a:pPr algn="l"/>
            <a:endParaRPr lang="ru-RU" sz="1200" dirty="0" smtClean="0">
              <a:solidFill>
                <a:srgbClr val="FF0000"/>
              </a:solidFill>
            </a:endParaRPr>
          </a:p>
          <a:p>
            <a:pPr algn="l"/>
            <a:r>
              <a:rPr lang="ru-RU" sz="1200" b="1" dirty="0" smtClean="0">
                <a:solidFill>
                  <a:schemeClr val="tx1"/>
                </a:solidFill>
              </a:rPr>
              <a:t>Расходы по разделу «Средства массовой информации» составили 251,8 тыс. руб.,    83,9% к плану. </a:t>
            </a:r>
            <a:endParaRPr lang="ru-RU" sz="1200" dirty="0" smtClean="0">
              <a:solidFill>
                <a:schemeClr val="tx1"/>
              </a:solidFill>
            </a:endParaRPr>
          </a:p>
          <a:p>
            <a:pPr algn="l"/>
            <a:r>
              <a:rPr lang="ru-RU" sz="1200" dirty="0" smtClean="0">
                <a:solidFill>
                  <a:schemeClr val="tx1"/>
                </a:solidFill>
              </a:rPr>
              <a:t>Субсидии на возмещение  затрат на производство и выпуск периодических  изданий 251,8 тыс. руб. </a:t>
            </a:r>
          </a:p>
          <a:p>
            <a:pPr algn="l"/>
            <a:endParaRPr lang="ru-RU" sz="1200" dirty="0" smtClean="0">
              <a:solidFill>
                <a:schemeClr val="tx1"/>
              </a:solidFill>
            </a:endParaRPr>
          </a:p>
          <a:p>
            <a:pPr algn="l"/>
            <a:r>
              <a:rPr lang="ru-RU" sz="1200" b="1" dirty="0" smtClean="0">
                <a:solidFill>
                  <a:schemeClr val="tx1"/>
                </a:solidFill>
              </a:rPr>
              <a:t>Расходы по разделу «Обслуживание государственного и муниципального долга» составили 7,0 тыс. руб.,    35,0% к плану. </a:t>
            </a:r>
            <a:endParaRPr lang="ru-RU" sz="1200" dirty="0" smtClean="0">
              <a:solidFill>
                <a:schemeClr val="tx1"/>
              </a:solidFill>
            </a:endParaRPr>
          </a:p>
          <a:p>
            <a:pPr algn="l"/>
            <a:r>
              <a:rPr lang="ru-RU" sz="1200" dirty="0" smtClean="0">
                <a:solidFill>
                  <a:schemeClr val="tx1"/>
                </a:solidFill>
              </a:rPr>
              <a:t>Уплата процентов по  кредиту, полученному из областного бюджета.</a:t>
            </a:r>
          </a:p>
          <a:p>
            <a:pPr algn="l"/>
            <a:r>
              <a:rPr lang="ru-RU" sz="1200" dirty="0" smtClean="0">
                <a:solidFill>
                  <a:schemeClr val="tx1"/>
                </a:solidFill>
              </a:rPr>
              <a:t> </a:t>
            </a:r>
          </a:p>
          <a:p>
            <a:pPr algn="l"/>
            <a:r>
              <a:rPr lang="ru-RU" sz="1200" b="1" dirty="0" smtClean="0">
                <a:solidFill>
                  <a:schemeClr val="tx1"/>
                </a:solidFill>
              </a:rPr>
              <a:t>Расходы по разделу «Межбюджетные трансферты» </a:t>
            </a:r>
            <a:r>
              <a:rPr lang="ru-RU" sz="1200" dirty="0" smtClean="0">
                <a:solidFill>
                  <a:schemeClr val="tx1"/>
                </a:solidFill>
              </a:rPr>
              <a:t>(Формирование районных фондов финансовой поддержки бюджетов поселений, осуществляемые за счет субсидий</a:t>
            </a:r>
            <a:r>
              <a:rPr lang="ru-RU" sz="1200" b="1" dirty="0" smtClean="0">
                <a:solidFill>
                  <a:schemeClr val="tx1"/>
                </a:solidFill>
              </a:rPr>
              <a:t>  </a:t>
            </a:r>
            <a:r>
              <a:rPr lang="ru-RU" sz="1200" dirty="0" smtClean="0">
                <a:solidFill>
                  <a:schemeClr val="tx1"/>
                </a:solidFill>
              </a:rPr>
              <a:t>и субвенций из областного бюджета) </a:t>
            </a:r>
            <a:r>
              <a:rPr lang="ru-RU" sz="1200" b="1" dirty="0" smtClean="0">
                <a:solidFill>
                  <a:schemeClr val="tx1"/>
                </a:solidFill>
              </a:rPr>
              <a:t>составили 725,4 тыс. руб.,  100% к плану. </a:t>
            </a:r>
          </a:p>
          <a:p>
            <a:pPr algn="l"/>
            <a:r>
              <a:rPr lang="ru-RU" sz="1200" dirty="0" smtClean="0">
                <a:solidFill>
                  <a:schemeClr val="tx1"/>
                </a:solidFill>
              </a:rPr>
              <a:t>-формирование районных фондов финансовой поддержки бюджетов поселений  за счет субсидий 443,4 тыс. руб. </a:t>
            </a:r>
          </a:p>
          <a:p>
            <a:pPr indent="361950" algn="l"/>
            <a:r>
              <a:rPr lang="ru-RU" sz="1200" dirty="0" smtClean="0">
                <a:solidFill>
                  <a:schemeClr val="tx1"/>
                </a:solidFill>
              </a:rPr>
              <a:t>*СП «Лавровская волость» 443,4</a:t>
            </a:r>
          </a:p>
          <a:p>
            <a:pPr algn="l"/>
            <a:r>
              <a:rPr lang="ru-RU" sz="1200" dirty="0" smtClean="0">
                <a:solidFill>
                  <a:schemeClr val="tx1"/>
                </a:solidFill>
              </a:rPr>
              <a:t>-формирование районных фондов финансовой поддержки бюджетов поселений  за счет субвенций 282,0 тыс. руб. </a:t>
            </a:r>
          </a:p>
          <a:p>
            <a:pPr indent="361950" algn="l"/>
            <a:r>
              <a:rPr lang="ru-RU" sz="1200" dirty="0" smtClean="0">
                <a:solidFill>
                  <a:schemeClr val="tx1"/>
                </a:solidFill>
              </a:rPr>
              <a:t>*ГП «Печоры» 163 тыс. руб.</a:t>
            </a:r>
          </a:p>
          <a:p>
            <a:pPr indent="361950" algn="l"/>
            <a:r>
              <a:rPr lang="ru-RU" sz="1200" dirty="0" smtClean="0">
                <a:solidFill>
                  <a:schemeClr val="tx1"/>
                </a:solidFill>
              </a:rPr>
              <a:t>*СП «Круппская волость» 47,0 тыс. руб.</a:t>
            </a:r>
          </a:p>
          <a:p>
            <a:pPr indent="361950" algn="l"/>
            <a:r>
              <a:rPr lang="ru-RU" sz="1200" dirty="0" smtClean="0">
                <a:solidFill>
                  <a:schemeClr val="tx1"/>
                </a:solidFill>
              </a:rPr>
              <a:t>*СП «Лавровская волость»  37,0 тыс. руб.</a:t>
            </a:r>
          </a:p>
          <a:p>
            <a:pPr indent="361950" algn="l"/>
            <a:r>
              <a:rPr lang="ru-RU" sz="1200" dirty="0" smtClean="0">
                <a:solidFill>
                  <a:schemeClr val="tx1"/>
                </a:solidFill>
              </a:rPr>
              <a:t>*СП «Новоизборская волость» 35,0 тыс. руб. </a:t>
            </a:r>
          </a:p>
          <a:p>
            <a:pPr algn="l"/>
            <a:endParaRPr lang="ru-RU" sz="1200" dirty="0" smtClean="0">
              <a:solidFill>
                <a:schemeClr val="tx1"/>
              </a:solidFill>
            </a:endParaRPr>
          </a:p>
          <a:p>
            <a:pPr algn="l"/>
            <a:endParaRPr lang="ru-RU" sz="1200" dirty="0" smtClean="0">
              <a:solidFill>
                <a:srgbClr val="FF0000"/>
              </a:solidFill>
            </a:endParaRPr>
          </a:p>
          <a:p>
            <a:pPr algn="l"/>
            <a:r>
              <a:rPr lang="ru-RU" sz="1200" dirty="0" smtClean="0">
                <a:solidFill>
                  <a:schemeClr val="tx1"/>
                </a:solidFill>
              </a:rPr>
              <a:t>Профицит бюджета составил 6 113 тыс. руб. </a:t>
            </a:r>
          </a:p>
          <a:p>
            <a:pPr algn="l"/>
            <a:r>
              <a:rPr lang="ru-RU" sz="1200" dirty="0" smtClean="0">
                <a:solidFill>
                  <a:schemeClr val="tx1"/>
                </a:solidFill>
              </a:rPr>
              <a:t>Источники: Погашение бюджетных кредитов, полученных из областного бюджета,  -234 тыс. руб.,</a:t>
            </a:r>
            <a:r>
              <a:rPr lang="ru-RU" sz="1200" dirty="0" smtClean="0">
                <a:solidFill>
                  <a:srgbClr val="FF0000"/>
                </a:solidFill>
              </a:rPr>
              <a:t> </a:t>
            </a:r>
          </a:p>
          <a:p>
            <a:pPr algn="l"/>
            <a:r>
              <a:rPr lang="ru-RU" sz="1200" dirty="0" smtClean="0">
                <a:solidFill>
                  <a:schemeClr val="tx1"/>
                </a:solidFill>
              </a:rPr>
              <a:t>изменение остатков средств на счетах по учету средств бюджета -5879,0 тыс. руб</a:t>
            </a:r>
            <a:r>
              <a:rPr lang="ru-RU" sz="1200" b="1" dirty="0" smtClean="0">
                <a:solidFill>
                  <a:schemeClr val="tx1"/>
                </a:solidFill>
              </a:rPr>
              <a:t>.</a:t>
            </a:r>
            <a:endParaRPr lang="ru-RU" sz="1200" dirty="0" smtClean="0">
              <a:solidFill>
                <a:schemeClr val="tx1"/>
              </a:solidFill>
            </a:endParaRPr>
          </a:p>
          <a:p>
            <a:pPr algn="l"/>
            <a:endParaRPr lang="ru-RU" sz="1200" dirty="0" smtClean="0">
              <a:solidFill>
                <a:schemeClr val="tx1"/>
              </a:solidFill>
            </a:endParaRPr>
          </a:p>
          <a:p>
            <a:pPr algn="l"/>
            <a:endParaRPr lang="ru-RU" sz="1200" dirty="0" smtClean="0">
              <a:solidFill>
                <a:schemeClr val="tx1"/>
              </a:solidFill>
            </a:endParaRPr>
          </a:p>
          <a:p>
            <a:pPr algn="l"/>
            <a:endParaRPr lang="ru-RU" sz="1200" dirty="0" smtClean="0">
              <a:solidFill>
                <a:schemeClr val="tx1"/>
              </a:solidFill>
            </a:endParaRPr>
          </a:p>
          <a:p>
            <a:pPr algn="l"/>
            <a:endParaRPr lang="ru-RU" sz="1200" dirty="0" smtClean="0">
              <a:solidFill>
                <a:schemeClr val="tx1"/>
              </a:solidFill>
            </a:endParaRPr>
          </a:p>
          <a:p>
            <a:pPr algn="l"/>
            <a:r>
              <a:rPr lang="ru-RU" sz="1200" dirty="0" smtClean="0">
                <a:solidFill>
                  <a:schemeClr val="tx1"/>
                </a:solidFill>
              </a:rPr>
              <a:t> </a:t>
            </a:r>
          </a:p>
          <a:p>
            <a:pPr indent="457200" algn="l">
              <a:buClrTx/>
              <a:buFontTx/>
              <a:buNone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</a:pPr>
            <a:endParaRPr lang="ru-RU" sz="1200" dirty="0" smtClean="0">
              <a:solidFill>
                <a:schemeClr val="tx1"/>
              </a:solidFill>
              <a:latin typeface="Times New Roman" pitchFamily="16" charset="0"/>
              <a:cs typeface="Times New Roman" pitchFamily="16" charset="0"/>
            </a:endParaRPr>
          </a:p>
          <a:p>
            <a:pPr indent="457200" algn="l">
              <a:buClrTx/>
              <a:buFontTx/>
              <a:buNone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</a:pPr>
            <a:endParaRPr lang="ru-RU" sz="1200" b="1" dirty="0">
              <a:solidFill>
                <a:srgbClr val="000000"/>
              </a:solidFill>
              <a:latin typeface="Times New Roman" pitchFamily="16" charset="0"/>
              <a:cs typeface="Times New Roman" pitchFamily="16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841" name="Group 1"/>
          <p:cNvGraphicFramePr>
            <a:graphicFrameLocks noGrp="1"/>
          </p:cNvGraphicFramePr>
          <p:nvPr/>
        </p:nvGraphicFramePr>
        <p:xfrm>
          <a:off x="323527" y="260650"/>
          <a:ext cx="8571236" cy="6336702"/>
        </p:xfrm>
        <a:graphic>
          <a:graphicData uri="http://schemas.openxmlformats.org/drawingml/2006/table">
            <a:tbl>
              <a:tblPr/>
              <a:tblGrid>
                <a:gridCol w="441342"/>
                <a:gridCol w="4241959"/>
                <a:gridCol w="1511357"/>
                <a:gridCol w="1376415"/>
                <a:gridCol w="1000163"/>
              </a:tblGrid>
              <a:tr h="665969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7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  <a:tab pos="10333038" algn="l"/>
                          <a:tab pos="10782300" algn="l"/>
                        </a:tabLst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EAEAEA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46800" marB="4680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6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  <a:tab pos="10333038" algn="l"/>
                          <a:tab pos="10782300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Исполнение бюджета МО «Печорский район»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6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  <a:tab pos="10333038" algn="l"/>
                          <a:tab pos="10782300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в разрезе главных распорядителей бюджетных средств за 2023 год</a:t>
                      </a: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39272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6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  <a:tab pos="10333038" algn="l"/>
                          <a:tab pos="10782300" algn="l"/>
                        </a:tabLst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№ п.п.</a:t>
                      </a:r>
                    </a:p>
                  </a:txBody>
                  <a:tcPr marL="90000" marR="90000" marT="46800" marB="46800" anchor="b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6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  <a:tab pos="10333038" algn="l"/>
                          <a:tab pos="10782300" algn="l"/>
                        </a:tabLst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Наименование учреждения</a:t>
                      </a:r>
                    </a:p>
                  </a:txBody>
                  <a:tcPr marL="90000" marR="90000" marT="46800" marB="46800" anchor="ctr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6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  <a:tab pos="10333038" algn="l"/>
                          <a:tab pos="10782300" algn="l"/>
                        </a:tabLst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План  тыс.руб.</a:t>
                      </a:r>
                    </a:p>
                  </a:txBody>
                  <a:tcPr marL="90000" marR="90000" marT="46800" marB="46800" anchor="ctr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6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  <a:tab pos="10333038" algn="l"/>
                          <a:tab pos="10782300" algn="l"/>
                        </a:tabLst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Исполнение  тыс.руб.</a:t>
                      </a:r>
                    </a:p>
                  </a:txBody>
                  <a:tcPr marL="90000" marR="90000" marT="46800" marB="46800" anchor="ctr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6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  <a:tab pos="10333038" algn="l"/>
                          <a:tab pos="10782300" algn="l"/>
                        </a:tabLst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% исполнения</a:t>
                      </a:r>
                    </a:p>
                  </a:txBody>
                  <a:tcPr marL="90000" marR="90000" marT="46800" marB="46800" anchor="ctr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0090">
                <a:tc>
                  <a:txBody>
                    <a:bodyPr/>
                    <a:lstStyle/>
                    <a:p>
                      <a:pPr algn="ctr" fontAlgn="base">
                        <a:lnSpc>
                          <a:spcPct val="92000"/>
                        </a:lnSpc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1100" kern="12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92000"/>
                        </a:lnSpc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       Управление образования Печорского района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816 553,5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789 179,8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96,6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9581">
                <a:tc>
                  <a:txBody>
                    <a:bodyPr/>
                    <a:lstStyle/>
                    <a:p>
                      <a:pPr algn="ctr" fontAlgn="base">
                        <a:lnSpc>
                          <a:spcPct val="92000"/>
                        </a:lnSpc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1100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92000"/>
                        </a:lnSpc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       Администрация Печорского района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fontAlgn="base">
                        <a:lnSpc>
                          <a:spcPct val="92000"/>
                        </a:lnSpc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       в том числе: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1 900 511,9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1 861 057,5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97,9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714">
                <a:tc>
                  <a:txBody>
                    <a:bodyPr/>
                    <a:lstStyle/>
                    <a:p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92000"/>
                        </a:lnSpc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1100" kern="12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       МКУ «Центр финансового обслуживания»</a:t>
                      </a:r>
                      <a:endParaRPr lang="ru-RU" sz="11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</a:t>
                      </a:r>
                      <a:r>
                        <a:rPr lang="ru-RU" sz="1100" kern="1200" baseline="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716,4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9 032,7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92,9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6786">
                <a:tc>
                  <a:txBody>
                    <a:bodyPr/>
                    <a:lstStyle/>
                    <a:p>
                      <a:pPr algn="ctr" fontAlgn="base">
                        <a:lnSpc>
                          <a:spcPct val="92000"/>
                        </a:lnSpc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1100" kern="12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92000"/>
                        </a:lnSpc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        Собрание депутатов Печорского района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867,1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867,1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100,0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714">
                <a:tc>
                  <a:txBody>
                    <a:bodyPr/>
                    <a:lstStyle/>
                    <a:p>
                      <a:pPr algn="ctr" fontAlgn="base">
                        <a:lnSpc>
                          <a:spcPct val="92000"/>
                        </a:lnSpc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1100" kern="12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92000"/>
                        </a:lnSpc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1100" kern="12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       Финансовое управление Печорского района </a:t>
                      </a:r>
                      <a:endParaRPr lang="ru-RU" sz="11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fontAlgn="base">
                        <a:lnSpc>
                          <a:spcPct val="92000"/>
                        </a:lnSpc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1100" kern="12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       в том числе:</a:t>
                      </a:r>
                      <a:endParaRPr lang="ru-RU" sz="11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111 429,6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101 920,6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91,5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0090">
                <a:tc>
                  <a:txBody>
                    <a:bodyPr/>
                    <a:lstStyle/>
                    <a:p>
                      <a:endParaRPr lang="ru-RU" sz="11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92000"/>
                        </a:lnSpc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1100" kern="12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       МБУК  "Печорский районный центр культуры"</a:t>
                      </a:r>
                      <a:endParaRPr lang="ru-RU" sz="11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16 711,</a:t>
                      </a:r>
                      <a:r>
                        <a:rPr lang="ru-RU" sz="1100" kern="12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</a:t>
                      </a:r>
                      <a:endParaRPr lang="ru-RU" sz="1100" kern="1200" dirty="0" smtClean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16 123,0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96,5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3692">
                <a:tc>
                  <a:txBody>
                    <a:bodyPr/>
                    <a:lstStyle/>
                    <a:p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92000"/>
                        </a:lnSpc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        МБУК  "Печорская центральная районная библиотека"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26 112,2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23 286,1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89,2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6532">
                <a:tc>
                  <a:txBody>
                    <a:bodyPr/>
                    <a:lstStyle/>
                    <a:p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92000"/>
                        </a:lnSpc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1100" kern="12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        МБОУ ДОД  "Детская школа искусств"</a:t>
                      </a:r>
                      <a:endParaRPr lang="ru-RU" sz="11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34 431,6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31 530,0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91,6</a:t>
                      </a:r>
                      <a:r>
                        <a:rPr lang="ru-RU" sz="1100" kern="1200" dirty="0" smtClean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ru-RU" sz="110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0952">
                <a:tc>
                  <a:txBody>
                    <a:bodyPr/>
                    <a:lstStyle/>
                    <a:p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92000"/>
                        </a:lnSpc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1100" kern="1200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       </a:t>
                      </a:r>
                      <a:r>
                        <a:rPr lang="ru-RU" sz="1100" kern="12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МБОУ  ДО  «Дворец творчества детей и молодежи Печорского района»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</a:t>
                      </a:r>
                      <a:r>
                        <a:rPr lang="ru-RU" sz="1100" kern="1200" baseline="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713,9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8 197,8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84,4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2676">
                <a:tc>
                  <a:txBody>
                    <a:bodyPr/>
                    <a:lstStyle/>
                    <a:p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92000"/>
                        </a:lnSpc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1100" kern="12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      МБУ «Печорский бизнес инкубатор»</a:t>
                      </a:r>
                      <a:endParaRPr lang="ru-RU" sz="11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2676">
                <a:tc>
                  <a:txBody>
                    <a:bodyPr/>
                    <a:lstStyle/>
                    <a:p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92000"/>
                        </a:lnSpc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  </a:t>
                      </a: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    Межбюджетные </a:t>
                      </a:r>
                      <a:r>
                        <a:rPr lang="ru-RU" sz="1100" kern="12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трансферты бюджетам поселений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18 248,2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17</a:t>
                      </a:r>
                      <a:r>
                        <a:rPr lang="ru-RU" sz="1100" kern="1200" baseline="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817,7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97,6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4958">
                <a:tc>
                  <a:txBody>
                    <a:bodyPr/>
                    <a:lstStyle/>
                    <a:p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92000"/>
                        </a:lnSpc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1100" b="1" i="1" kern="12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      </a:t>
                      </a:r>
                      <a:endParaRPr lang="ru-RU" sz="11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fontAlgn="base">
                        <a:lnSpc>
                          <a:spcPct val="92000"/>
                        </a:lnSpc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1100" b="1" i="1" kern="12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         ИТОГО</a:t>
                      </a:r>
                      <a:endParaRPr lang="ru-RU" sz="11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kern="12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2 829</a:t>
                      </a:r>
                      <a:r>
                        <a:rPr lang="ru-RU" sz="1100" b="1" kern="1200" baseline="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362,1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kern="12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2 753 025,0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kern="12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97,3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 Box 1"/>
          <p:cNvSpPr txBox="1">
            <a:spLocks noChangeArrowheads="1"/>
          </p:cNvSpPr>
          <p:nvPr/>
        </p:nvSpPr>
        <p:spPr bwMode="auto">
          <a:xfrm>
            <a:off x="900113" y="188640"/>
            <a:ext cx="7632700" cy="107977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6800" rIns="90000" bIns="46800" anchor="b" anchorCtr="1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5pPr>
            <a:lvl6pPr marL="2514600" indent="-228600" algn="ctr" defTabSz="449263" fontAlgn="base"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6pPr>
            <a:lvl7pPr marL="2971800" indent="-228600" algn="ctr" defTabSz="449263" fontAlgn="base"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7pPr>
            <a:lvl8pPr marL="3429000" indent="-228600" algn="ctr" defTabSz="449263" fontAlgn="base"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8pPr>
            <a:lvl9pPr marL="3886200" indent="-228600" algn="ctr" defTabSz="449263" fontAlgn="base"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ru-RU" sz="2000" b="1" dirty="0" smtClean="0">
              <a:solidFill>
                <a:srgbClr val="CCECFF"/>
              </a:solidFill>
              <a:effectLst>
                <a:outerShdw blurRad="38100" dist="38100" dir="2700000" algn="tl">
                  <a:srgbClr val="C0C0C0"/>
                </a:outerShdw>
              </a:effectLst>
              <a:ea typeface="+mn-ea"/>
            </a:endParaRPr>
          </a:p>
          <a:p>
            <a:pPr>
              <a:buClrTx/>
              <a:buFontTx/>
              <a:buNone/>
              <a:defRPr/>
            </a:pPr>
            <a:r>
              <a:rPr lang="ru-RU" sz="2400" b="1" dirty="0" smtClean="0">
                <a:solidFill>
                  <a:srgbClr val="000000"/>
                </a:solidFill>
                <a:ea typeface="+mn-ea"/>
              </a:rPr>
              <a:t>Исполнение бюджета МО «Печорский район» за 2023 год (тыс.руб.)</a:t>
            </a:r>
          </a:p>
        </p:txBody>
      </p:sp>
      <p:graphicFrame>
        <p:nvGraphicFramePr>
          <p:cNvPr id="16386" name="Group 2"/>
          <p:cNvGraphicFramePr>
            <a:graphicFrameLocks noGrp="1"/>
          </p:cNvGraphicFramePr>
          <p:nvPr/>
        </p:nvGraphicFramePr>
        <p:xfrm>
          <a:off x="1692275" y="1700808"/>
          <a:ext cx="5765800" cy="4745204"/>
        </p:xfrm>
        <a:graphic>
          <a:graphicData uri="http://schemas.openxmlformats.org/drawingml/2006/table">
            <a:tbl>
              <a:tblPr/>
              <a:tblGrid>
                <a:gridCol w="2538412"/>
                <a:gridCol w="1196975"/>
                <a:gridCol w="1119188"/>
                <a:gridCol w="911225"/>
              </a:tblGrid>
              <a:tr h="464542">
                <a:tc rowSpan="2"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Calibri" pitchFamily="32" charset="0"/>
                        </a:rPr>
                        <a:t>Наименование</a:t>
                      </a:r>
                    </a:p>
                  </a:txBody>
                  <a:tcPr marL="41760" marR="41760" marT="21240" marB="2124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Calibri" pitchFamily="32" charset="0"/>
                        </a:rPr>
                        <a:t>2023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Calibri" pitchFamily="32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Calibri" pitchFamily="32" charset="0"/>
                        </a:rPr>
                        <a:t>год</a:t>
                      </a:r>
                    </a:p>
                  </a:txBody>
                  <a:tcPr marL="41760" marR="41760" marT="21240" marB="2124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86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Calibri" pitchFamily="32" charset="0"/>
                        </a:rPr>
                        <a:t>план</a:t>
                      </a:r>
                    </a:p>
                  </a:txBody>
                  <a:tcPr marL="41760" marR="41760" marT="21240" marB="2124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Calibri" pitchFamily="32" charset="0"/>
                        </a:rPr>
                        <a:t>исполнено</a:t>
                      </a:r>
                    </a:p>
                  </a:txBody>
                  <a:tcPr marL="41760" marR="41760" marT="21240" marB="2124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Calibri" pitchFamily="32" charset="0"/>
                        </a:rPr>
                        <a:t>%   к плану</a:t>
                      </a:r>
                    </a:p>
                  </a:txBody>
                  <a:tcPr marL="41760" marR="41760" marT="21240" marB="2124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Calibri" pitchFamily="32" charset="0"/>
                        </a:rPr>
                        <a:t>ДОХОДЫ 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Calibri" pitchFamily="32" charset="0"/>
                        </a:rPr>
                        <a:t>– всего</a:t>
                      </a:r>
                    </a:p>
                  </a:txBody>
                  <a:tcPr marL="41760" marR="41760" marT="21240" marB="2124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Calibri" pitchFamily="32" charset="0"/>
                        </a:rPr>
                        <a:t>2 827 157,8</a:t>
                      </a:r>
                    </a:p>
                  </a:txBody>
                  <a:tcPr marL="41760" marR="41760" marT="21240" marB="2124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Calibri" pitchFamily="32" charset="0"/>
                        </a:rPr>
                        <a:t>2 759 138,0</a:t>
                      </a:r>
                    </a:p>
                  </a:txBody>
                  <a:tcPr marL="41760" marR="41760" marT="21240" marB="2124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Calibri" pitchFamily="32" charset="0"/>
                        </a:rPr>
                        <a:t>97,6</a:t>
                      </a:r>
                    </a:p>
                  </a:txBody>
                  <a:tcPr marL="41760" marR="41760" marT="21240" marB="2124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Calibri" pitchFamily="32" charset="0"/>
                        </a:rPr>
                        <a:t>Налоговые и неналоговые</a:t>
                      </a:r>
                    </a:p>
                  </a:txBody>
                  <a:tcPr marL="41760" marR="41760" marT="21240" marB="2124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Calibri" pitchFamily="32" charset="0"/>
                        </a:rPr>
                        <a:t>140 242,0</a:t>
                      </a:r>
                    </a:p>
                  </a:txBody>
                  <a:tcPr marL="41760" marR="41760" marT="21240" marB="2124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Calibri" pitchFamily="32" charset="0"/>
                        </a:rPr>
                        <a:t>100 594,3</a:t>
                      </a:r>
                    </a:p>
                  </a:txBody>
                  <a:tcPr marL="41760" marR="41760" marT="21240" marB="2124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Calibri" pitchFamily="32" charset="0"/>
                        </a:rPr>
                        <a:t>71,7</a:t>
                      </a:r>
                    </a:p>
                  </a:txBody>
                  <a:tcPr marL="41760" marR="41760" marT="21240" marB="2124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Calibri" pitchFamily="32" charset="0"/>
                        </a:rPr>
                        <a:t>в % к доходам </a:t>
                      </a:r>
                    </a:p>
                  </a:txBody>
                  <a:tcPr marL="41760" marR="41760" marT="21240" marB="2124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Calibri" pitchFamily="32" charset="0"/>
                        </a:rPr>
                        <a:t>5,0</a:t>
                      </a:r>
                    </a:p>
                  </a:txBody>
                  <a:tcPr marL="41760" marR="41760" marT="21240" marB="2124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Calibri" pitchFamily="32" charset="0"/>
                        </a:rPr>
                        <a:t>3,6</a:t>
                      </a:r>
                    </a:p>
                  </a:txBody>
                  <a:tcPr marL="41760" marR="41760" marT="21240" marB="2124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Calibri" pitchFamily="32" charset="0"/>
                        </a:rPr>
                        <a:t>х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Calibri" pitchFamily="32" charset="0"/>
                        </a:rPr>
                        <a:t> </a:t>
                      </a:r>
                    </a:p>
                  </a:txBody>
                  <a:tcPr marL="41760" marR="41760" marT="21240" marB="2124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565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Calibri" pitchFamily="32" charset="0"/>
                        </a:rPr>
                        <a:t>Безвозмездные поступления</a:t>
                      </a:r>
                    </a:p>
                  </a:txBody>
                  <a:tcPr marL="41760" marR="41760" marT="21240" marB="2124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Calibri" pitchFamily="32" charset="0"/>
                        </a:rPr>
                        <a:t>2 686 915,8</a:t>
                      </a:r>
                    </a:p>
                  </a:txBody>
                  <a:tcPr marL="41760" marR="41760" marT="21240" marB="2124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Calibri" pitchFamily="32" charset="0"/>
                        </a:rPr>
                        <a:t>2 658 543,7</a:t>
                      </a:r>
                    </a:p>
                  </a:txBody>
                  <a:tcPr marL="41760" marR="41760" marT="21240" marB="2124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Calibri" pitchFamily="32" charset="0"/>
                        </a:rPr>
                        <a:t>98,9</a:t>
                      </a:r>
                    </a:p>
                  </a:txBody>
                  <a:tcPr marL="41760" marR="41760" marT="21240" marB="2124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Calibri" pitchFamily="32" charset="0"/>
                        </a:rPr>
                        <a:t>в  % к доходам</a:t>
                      </a:r>
                    </a:p>
                  </a:txBody>
                  <a:tcPr marL="41760" marR="41760" marT="21240" marB="2124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Calibri" pitchFamily="32" charset="0"/>
                        </a:rPr>
                        <a:t>95,0</a:t>
                      </a:r>
                    </a:p>
                  </a:txBody>
                  <a:tcPr marL="41760" marR="41760" marT="21240" marB="2124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Calibri" pitchFamily="32" charset="0"/>
                        </a:rPr>
                        <a:t>96,4</a:t>
                      </a:r>
                    </a:p>
                  </a:txBody>
                  <a:tcPr marL="41760" marR="41760" marT="21240" marB="2124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Calibri" pitchFamily="32" charset="0"/>
                        </a:rPr>
                        <a:t>х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2" charset="0"/>
                          <a:cs typeface="Calibri" pitchFamily="32" charset="0"/>
                        </a:rPr>
                        <a:t> </a:t>
                      </a:r>
                    </a:p>
                  </a:txBody>
                  <a:tcPr marL="41760" marR="41760" marT="21240" marB="2124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Calibri" pitchFamily="32" charset="0"/>
                        </a:rPr>
                        <a:t>РАСХОДЫ 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Calibri" pitchFamily="32" charset="0"/>
                        </a:rPr>
                        <a:t>– всего</a:t>
                      </a:r>
                    </a:p>
                  </a:txBody>
                  <a:tcPr marL="41760" marR="41760" marT="21240" marB="2124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Calibri" pitchFamily="32" charset="0"/>
                        </a:rPr>
                        <a:t>2 829 362,2</a:t>
                      </a:r>
                    </a:p>
                  </a:txBody>
                  <a:tcPr marL="41760" marR="41760" marT="21240" marB="2124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Calibri" pitchFamily="32" charset="0"/>
                        </a:rPr>
                        <a:t>2 753 025,0</a:t>
                      </a:r>
                    </a:p>
                  </a:txBody>
                  <a:tcPr marL="41760" marR="41760" marT="21240" marB="2124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Calibri" pitchFamily="32" charset="0"/>
                        </a:rPr>
                        <a:t>97,3</a:t>
                      </a:r>
                    </a:p>
                  </a:txBody>
                  <a:tcPr marL="41760" marR="41760" marT="21240" marB="2124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78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Calibri" pitchFamily="32" charset="0"/>
                        </a:rPr>
                        <a:t>Дефицит(-)</a:t>
                      </a:r>
                    </a:p>
                  </a:txBody>
                  <a:tcPr marL="41760" marR="41760" marT="16920" marB="1692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Calibri" pitchFamily="32" charset="0"/>
                        </a:rPr>
                        <a:t>-2 204,4</a:t>
                      </a:r>
                    </a:p>
                  </a:txBody>
                  <a:tcPr marL="41760" marR="41760" marT="21240" marB="2124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2" charset="0"/>
                        <a:cs typeface="Calibri" pitchFamily="32" charset="0"/>
                      </a:endParaRPr>
                    </a:p>
                  </a:txBody>
                  <a:tcPr marL="41760" marR="41760" marT="21240" marB="2124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Calibri" pitchFamily="32" charset="0"/>
                        </a:rPr>
                        <a:t>х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2" charset="0"/>
                        <a:cs typeface="Calibri" pitchFamily="32" charset="0"/>
                      </a:endParaRPr>
                    </a:p>
                  </a:txBody>
                  <a:tcPr marL="41760" marR="41760" marT="21240" marB="2124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052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Calibri" pitchFamily="32" charset="0"/>
                        </a:rPr>
                        <a:t>Профицит(+)</a:t>
                      </a:r>
                    </a:p>
                  </a:txBody>
                  <a:tcPr marL="41760" marR="41760" marT="16920" marB="1692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2" charset="0"/>
                        <a:cs typeface="Calibri" pitchFamily="32" charset="0"/>
                      </a:endParaRPr>
                    </a:p>
                  </a:txBody>
                  <a:tcPr marL="41760" marR="41760" marT="16920" marB="1692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Calibri" pitchFamily="32" charset="0"/>
                        </a:rPr>
                        <a:t>6 113</a:t>
                      </a:r>
                    </a:p>
                  </a:txBody>
                  <a:tcPr marL="41760" marR="41760" marT="21240" marB="2124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Calibri" pitchFamily="32" charset="0"/>
                        </a:rPr>
                        <a:t>х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2" charset="0"/>
                        <a:cs typeface="Calibri" pitchFamily="32" charset="0"/>
                      </a:endParaRPr>
                    </a:p>
                  </a:txBody>
                  <a:tcPr marL="41760" marR="41760" marT="21240" marB="2124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6865" name="Group 1"/>
          <p:cNvGraphicFramePr>
            <a:graphicFrameLocks noGrp="1"/>
          </p:cNvGraphicFramePr>
          <p:nvPr/>
        </p:nvGraphicFramePr>
        <p:xfrm>
          <a:off x="179388" y="333375"/>
          <a:ext cx="8842375" cy="5940675"/>
        </p:xfrm>
        <a:graphic>
          <a:graphicData uri="http://schemas.openxmlformats.org/drawingml/2006/table">
            <a:tbl>
              <a:tblPr/>
              <a:tblGrid>
                <a:gridCol w="5689600"/>
                <a:gridCol w="904875"/>
                <a:gridCol w="1162050"/>
                <a:gridCol w="1085850"/>
              </a:tblGrid>
              <a:tr h="609600">
                <a:tc gridSpan="4"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6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  <a:tab pos="10333038" algn="l"/>
                          <a:tab pos="10782300" algn="l"/>
                        </a:tabLst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2" charset="0"/>
                          <a:ea typeface="Microsoft YaHei" charset="-122"/>
                          <a:cs typeface="Tahoma" pitchFamily="32" charset="0"/>
                        </a:rPr>
                        <a:t>Перечень  муниципальных  программ  и  непрограммных  расходов  за  2023  год </a:t>
                      </a: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6238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  <a:tab pos="10333038" algn="l"/>
                          <a:tab pos="10782300" algn="l"/>
                        </a:tabLst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2" charset="0"/>
                          <a:ea typeface="Microsoft YaHei" charset="-122"/>
                          <a:cs typeface="Tahoma" pitchFamily="32" charset="0"/>
                        </a:rPr>
                        <a:t>Наименование </a:t>
                      </a:r>
                    </a:p>
                  </a:txBody>
                  <a:tcPr marL="68760" marR="68760" marT="0" marB="0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  <a:tab pos="10333038" algn="l"/>
                          <a:tab pos="10782300" algn="l"/>
                        </a:tabLst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2" charset="0"/>
                          <a:ea typeface="Microsoft YaHei" charset="-122"/>
                          <a:cs typeface="Tahoma" pitchFamily="32" charset="0"/>
                        </a:rPr>
                        <a:t>план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  <a:tab pos="10333038" algn="l"/>
                          <a:tab pos="10782300" algn="l"/>
                        </a:tabLst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2" charset="0"/>
                          <a:ea typeface="Microsoft YaHei" charset="-122"/>
                          <a:cs typeface="Tahoma" pitchFamily="32" charset="0"/>
                        </a:rPr>
                        <a:t>(тыс.руб.)</a:t>
                      </a:r>
                    </a:p>
                  </a:txBody>
                  <a:tcPr marL="68760" marR="68760" marT="0" marB="0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  <a:tab pos="10333038" algn="l"/>
                          <a:tab pos="10782300" algn="l"/>
                        </a:tabLst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2" charset="0"/>
                          <a:ea typeface="Microsoft YaHei" charset="-122"/>
                          <a:cs typeface="Tahoma" pitchFamily="32" charset="0"/>
                        </a:rPr>
                        <a:t>исполнение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  <a:tab pos="10333038" algn="l"/>
                          <a:tab pos="10782300" algn="l"/>
                        </a:tabLst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2" charset="0"/>
                          <a:ea typeface="Microsoft YaHei" charset="-122"/>
                          <a:cs typeface="Tahoma" pitchFamily="32" charset="0"/>
                        </a:rPr>
                        <a:t>(тыс.руб.)</a:t>
                      </a:r>
                    </a:p>
                  </a:txBody>
                  <a:tcPr marL="68760" marR="68760" marT="0" marB="0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  <a:tab pos="10333038" algn="l"/>
                          <a:tab pos="10782300" algn="l"/>
                        </a:tabLst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2" charset="0"/>
                          <a:ea typeface="Microsoft YaHei" charset="-122"/>
                          <a:cs typeface="Tahoma" pitchFamily="32" charset="0"/>
                        </a:rPr>
                        <a:t>% исполнения</a:t>
                      </a:r>
                    </a:p>
                  </a:txBody>
                  <a:tcPr marL="68760" marR="68760" marT="0" marB="0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Расходы на реализацию муниципальных программ, всего</a:t>
                      </a:r>
                      <a:r>
                        <a:rPr lang="ru-RU" sz="1100" kern="1200" dirty="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 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kern="12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2 821 876,6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9525" marB="0" anchor="b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kern="12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2 749</a:t>
                      </a:r>
                      <a:r>
                        <a:rPr lang="ru-RU" sz="1100" b="1" kern="1200" baseline="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110,7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 anchor="b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dirty="0" smtClean="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97,4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Развитие образования, молодежной политики и физической культуры и спорта в МО «Печорский район»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0" kern="12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832 095,4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9525" marB="0" anchor="b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0" kern="12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802 384,3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 anchor="b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96,4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 anchor="b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8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Развитие культуры в МО  «Печорский район»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75 263,4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9525" marB="0" anchor="b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70 554,5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 anchor="b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93,7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 anchor="b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Содействие экономическому развитию и инвестиционной привлекательности МО «Печорский район»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14 444,5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9525" marB="0" anchor="b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14 137,9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 anchor="b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97,9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 anchor="b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84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Обеспечение безопасности граждан на территории МО «Печорский район»</a:t>
                      </a:r>
                      <a:endParaRPr lang="ru-RU" sz="11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3 228,7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9525" marB="0" anchor="b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3 030,3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 anchor="b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93,9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 anchor="b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Комплексное развитие систем коммунальной инфраструктуры и благоустройства МО «Печорский район»</a:t>
                      </a:r>
                      <a:endParaRPr lang="ru-RU" sz="11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1 463 108,0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9525" marB="0" anchor="b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1 432 664,8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 anchor="b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97,9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 anchor="b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28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Развитие транспортного обслуживания населения на территории МО «Печорский район»</a:t>
                      </a:r>
                      <a:endParaRPr lang="ru-RU" sz="11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297 424,9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9525" marB="0" anchor="b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294 829,4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 anchor="b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99,1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 anchor="b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02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Управление и обеспечение деятельности Администрации Печорского района, создание условий для эффективного управления муниципальными финансами и муниципальным долгом </a:t>
                      </a:r>
                      <a:endParaRPr lang="ru-RU" sz="11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61 065,4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9525" marB="0" anchor="b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56 272,2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 anchor="b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92,2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 anchor="b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3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Формирование современной городской среды МО «Печорский район»</a:t>
                      </a:r>
                      <a:endParaRPr lang="ru-RU" sz="11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74</a:t>
                      </a:r>
                      <a:r>
                        <a:rPr lang="ru-RU" sz="1100" kern="1200" dirty="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 </a:t>
                      </a: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878,1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9525" marB="0" anchor="b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74</a:t>
                      </a:r>
                      <a:r>
                        <a:rPr lang="ru-RU" sz="1100" kern="1200" dirty="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 </a:t>
                      </a: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878,1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 anchor="b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100,0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 anchor="b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Общественное здоровье населения МО «Печорский район» 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9525" marB="0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9,0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9525" marB="0" anchor="b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0,0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 anchor="b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0,0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 anchor="b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1100" kern="120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Комплексное развитие сельских территорий муниципального образования «Печорский район» </a:t>
                      </a:r>
                      <a:endParaRPr lang="ru-RU" sz="11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9525" marB="0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359,2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9525" marB="0" anchor="b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359,2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 anchor="b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100,0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 anchor="b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1100" b="1" kern="120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Непрограммные расходы, всего</a:t>
                      </a:r>
                      <a:r>
                        <a:rPr lang="ru-RU" sz="1100" kern="120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 </a:t>
                      </a:r>
                      <a:endParaRPr lang="ru-RU" sz="11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9525" marB="0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kern="12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7 485,5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9525" marB="0" anchor="b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kern="12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3 914,3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 anchor="b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kern="12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52,3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 anchor="b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1100" b="1" kern="1200" dirty="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ИТОГО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9525" marB="0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kern="12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2 829 362,1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9525" marB="0" anchor="b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kern="12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2 753</a:t>
                      </a:r>
                      <a:r>
                        <a:rPr lang="ru-RU" sz="1100" b="1" kern="1200" baseline="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025,0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 anchor="b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kern="12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97,3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 anchor="b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889" name="Group 1"/>
          <p:cNvGraphicFramePr>
            <a:graphicFrameLocks noGrp="1"/>
          </p:cNvGraphicFramePr>
          <p:nvPr/>
        </p:nvGraphicFramePr>
        <p:xfrm>
          <a:off x="539552" y="476672"/>
          <a:ext cx="8111802" cy="5986465"/>
        </p:xfrm>
        <a:graphic>
          <a:graphicData uri="http://schemas.openxmlformats.org/drawingml/2006/table">
            <a:tbl>
              <a:tblPr/>
              <a:tblGrid>
                <a:gridCol w="373777"/>
                <a:gridCol w="4867414"/>
                <a:gridCol w="1506739"/>
                <a:gridCol w="1363872"/>
              </a:tblGrid>
              <a:tr h="331788">
                <a:tc gridSpan="4"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  <a:cs typeface="Calibri" pitchFamily="32" charset="0"/>
                        </a:rPr>
                        <a:t>Структура расходов в разрезе муниципальных программ и непрограммных расходов за 2023 год</a:t>
                      </a:r>
                    </a:p>
                  </a:txBody>
                  <a:tcPr marL="31320" marR="31320" marT="0" marB="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50874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  <a:cs typeface="Calibri" pitchFamily="32" charset="0"/>
                      </a:endParaRPr>
                    </a:p>
                  </a:txBody>
                  <a:tcPr marL="31320" marR="31320" marT="0" marB="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  <a:cs typeface="Calibri" pitchFamily="32" charset="0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106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  <a:cs typeface="Calibri" pitchFamily="32" charset="0"/>
                        </a:rPr>
                        <a:t>Наименование</a:t>
                      </a:r>
                    </a:p>
                  </a:txBody>
                  <a:tcPr marL="31320" marR="31320" marT="0" marB="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  <a:cs typeface="Calibri" pitchFamily="32" charset="0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106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  <a:cs typeface="Calibri" pitchFamily="32" charset="0"/>
                        </a:rPr>
                        <a:t>Сумма, тыс.руб.</a:t>
                      </a:r>
                    </a:p>
                  </a:txBody>
                  <a:tcPr marL="31320" marR="31320" marT="0" marB="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  <a:cs typeface="Calibri" pitchFamily="32" charset="0"/>
                        </a:rPr>
                        <a:t>Доля расходов в общем объём расходов (%)</a:t>
                      </a:r>
                    </a:p>
                  </a:txBody>
                  <a:tcPr marL="31320" marR="31320" marT="0" marB="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7650">
                <a:tc>
                  <a:txBody>
                    <a:bodyPr/>
                    <a:lstStyle/>
                    <a:p>
                      <a:endParaRPr lang="ru-RU" sz="11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Расходы МО «Печорский район», всего</a:t>
                      </a:r>
                      <a:r>
                        <a:rPr lang="ru-RU" sz="1100" kern="12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kern="12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1100" b="1" kern="1200" baseline="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753 025,0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100,0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09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1.</a:t>
                      </a:r>
                      <a:endParaRPr lang="ru-RU" sz="11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Расходы на реализацию муниципальных программ, всего</a:t>
                      </a:r>
                      <a:r>
                        <a:rPr lang="ru-RU" sz="1100" kern="12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2 749</a:t>
                      </a:r>
                      <a:r>
                        <a:rPr lang="ru-RU" sz="1100" b="1" kern="1200" baseline="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110,7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 anchor="b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99,8 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 anchor="b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1.1</a:t>
                      </a:r>
                      <a:endParaRPr lang="ru-RU" sz="11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Развитие образования, молодежной политики и физической культуры и спорта в МО «Печорский район»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802 384,3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 anchor="b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29,2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 anchor="b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2725">
                <a:tc>
                  <a:txBody>
                    <a:bodyPr/>
                    <a:lstStyle/>
                    <a:p>
                      <a:pPr>
                        <a:lnSpc>
                          <a:spcPts val="167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1.2</a:t>
                      </a:r>
                      <a:endParaRPr lang="ru-RU" sz="11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67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Развитие культуры в МО  «Печорский район»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70 554,5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 anchor="b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7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2,6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 anchor="b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02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Содействие экономическому развитию и инвестиционной привлекательности МО «Печорский район»</a:t>
                      </a:r>
                      <a:endParaRPr lang="ru-RU" sz="11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14 137,9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 anchor="b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0,5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 anchor="b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02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1.4</a:t>
                      </a:r>
                      <a:endParaRPr lang="ru-RU" sz="11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Обеспечение безопасности граждан на территории МО «Печорский район»</a:t>
                      </a:r>
                      <a:endParaRPr lang="ru-RU" sz="11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3 030,3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 anchor="b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0,1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 anchor="b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81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1.5</a:t>
                      </a:r>
                      <a:endParaRPr lang="ru-RU" sz="11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Комплексное развитие систем коммунальной инфраструктуры и благоустройства МО «Печорский район»</a:t>
                      </a:r>
                      <a:endParaRPr lang="ru-RU" sz="11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1 432 664,8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 anchor="b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52,0 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 anchor="b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02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1.6</a:t>
                      </a:r>
                      <a:endParaRPr lang="ru-RU" sz="11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Развитие транспортного обслуживания населения на территории МО «Печорский район»</a:t>
                      </a:r>
                      <a:endParaRPr lang="ru-RU" sz="11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294 829,4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 anchor="b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10,7 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 anchor="b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23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1.7</a:t>
                      </a:r>
                      <a:endParaRPr lang="ru-RU" sz="11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Управление и обеспечение деятельности Администрации Печорского района, создание условий для эффективного управления муниципальными финансами и муниципальным долгом </a:t>
                      </a:r>
                      <a:endParaRPr lang="ru-RU" sz="11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56 272,2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 anchor="b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2,0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 anchor="b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1.8</a:t>
                      </a:r>
                      <a:endParaRPr lang="ru-RU" sz="11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Формирование современной городской среды МО «Печорский район»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74 878,1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 anchor="b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2,7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 anchor="b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1.9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Общественное здоровье населения МО «Печорский район» 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0,0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 anchor="b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0,0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 anchor="b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02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1.10 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Комплексное развитие сельских территорий муниципального образования «Печорский район» 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359,2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 anchor="b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0,0 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 anchor="b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2725">
                <a:tc>
                  <a:txBody>
                    <a:bodyPr/>
                    <a:lstStyle/>
                    <a:p>
                      <a:pPr>
                        <a:lnSpc>
                          <a:spcPts val="167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2.</a:t>
                      </a:r>
                      <a:endParaRPr lang="ru-RU" sz="11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67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Непрограммные расходы, всего</a:t>
                      </a:r>
                      <a:r>
                        <a:rPr lang="ru-RU" sz="11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1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7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3 914,3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7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0,2</a:t>
                      </a:r>
                      <a:r>
                        <a:rPr lang="ru-RU" sz="1100" b="1" kern="12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10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 anchor="b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ext Box 1"/>
          <p:cNvSpPr txBox="1">
            <a:spLocks noChangeArrowheads="1"/>
          </p:cNvSpPr>
          <p:nvPr/>
        </p:nvSpPr>
        <p:spPr bwMode="auto">
          <a:xfrm>
            <a:off x="455613" y="1598613"/>
            <a:ext cx="8226425" cy="4497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lIns="90000" tIns="46800" rIns="90000" bIns="46800"/>
          <a:lstStyle>
            <a:lvl1pPr marL="341313" indent="-34131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5pPr>
            <a:lvl6pPr marL="2514600" indent="-228600" algn="ctr" defTabSz="449263" fontAlgn="base"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6pPr>
            <a:lvl7pPr marL="2971800" indent="-228600" algn="ctr" defTabSz="449263" fontAlgn="base"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7pPr>
            <a:lvl8pPr marL="3429000" indent="-228600" algn="ctr" defTabSz="449263" fontAlgn="base"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8pPr>
            <a:lvl9pPr marL="3886200" indent="-228600" algn="ctr" defTabSz="449263" fontAlgn="base"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ts val="1013"/>
              </a:spcBef>
              <a:buClrTx/>
              <a:buFontTx/>
              <a:buNone/>
              <a:defRPr/>
            </a:pPr>
            <a:endParaRPr lang="ru-RU" sz="4000" dirty="0" smtClean="0">
              <a:solidFill>
                <a:srgbClr val="EAEAEA"/>
              </a:solidFill>
              <a:effectLst>
                <a:outerShdw blurRad="38100" dist="38100" dir="2700000" algn="tl">
                  <a:srgbClr val="000000"/>
                </a:outerShdw>
              </a:effectLst>
              <a:ea typeface="+mn-ea"/>
            </a:endParaRPr>
          </a:p>
          <a:p>
            <a:pPr>
              <a:spcBef>
                <a:spcPts val="1813"/>
              </a:spcBef>
              <a:buClrTx/>
              <a:buFontTx/>
              <a:buNone/>
              <a:defRPr/>
            </a:pPr>
            <a:r>
              <a:rPr lang="ru-RU" sz="7200" dirty="0" smtClean="0">
                <a:solidFill>
                  <a:schemeClr val="tx1"/>
                </a:solidFill>
                <a:ea typeface="+mn-ea"/>
              </a:rPr>
              <a:t>Спасибо </a:t>
            </a:r>
          </a:p>
          <a:p>
            <a:pPr>
              <a:spcBef>
                <a:spcPts val="1813"/>
              </a:spcBef>
              <a:buClrTx/>
              <a:buFontTx/>
              <a:buNone/>
              <a:defRPr/>
            </a:pPr>
            <a:r>
              <a:rPr lang="ru-RU" sz="7200" dirty="0" smtClean="0">
                <a:solidFill>
                  <a:schemeClr val="tx1"/>
                </a:solidFill>
                <a:ea typeface="+mn-ea"/>
              </a:rPr>
              <a:t>за внимание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409" name="Group 1"/>
          <p:cNvGraphicFramePr>
            <a:graphicFrameLocks noGrp="1"/>
          </p:cNvGraphicFramePr>
          <p:nvPr/>
        </p:nvGraphicFramePr>
        <p:xfrm>
          <a:off x="899592" y="620688"/>
          <a:ext cx="7632848" cy="5556351"/>
        </p:xfrm>
        <a:graphic>
          <a:graphicData uri="http://schemas.openxmlformats.org/drawingml/2006/table">
            <a:tbl>
              <a:tblPr/>
              <a:tblGrid>
                <a:gridCol w="5376863"/>
                <a:gridCol w="1031849"/>
                <a:gridCol w="1224136"/>
              </a:tblGrid>
              <a:tr h="758825">
                <a:tc gridSpan="3"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6" charset="0"/>
                        </a:rPr>
                        <a:t>     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107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6" charset="0"/>
                        </a:rPr>
                        <a:t> 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6" charset="0"/>
                        </a:rPr>
                        <a:t>Структура доходов бюджета МО «Печорский район» 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107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6" charset="0"/>
                        </a:rPr>
                        <a:t>за 2023 год</a:t>
                      </a:r>
                    </a:p>
                  </a:txBody>
                  <a:tcPr marL="5760" marR="5760" marT="5760" marB="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31813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2" charset="0"/>
                        <a:cs typeface="Calibri" pitchFamily="32" charset="0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6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Calibri" pitchFamily="32" charset="0"/>
                        </a:rPr>
                        <a:t>Наименование</a:t>
                      </a:r>
                    </a:p>
                  </a:txBody>
                  <a:tcPr marL="5760" marR="5760" marT="576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Calibri" pitchFamily="32" charset="0"/>
                        </a:rPr>
                        <a:t>Сумма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6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2" charset="0"/>
                        <a:cs typeface="Calibri" pitchFamily="32" charset="0"/>
                      </a:endParaRPr>
                    </a:p>
                  </a:txBody>
                  <a:tcPr marL="5760" marR="5760" marT="576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Calibri" pitchFamily="32" charset="0"/>
                        </a:rPr>
                        <a:t>% в общей сумме доходов</a:t>
                      </a:r>
                    </a:p>
                  </a:txBody>
                  <a:tcPr marL="5760" marR="5760" marT="576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Times New Roman" pitchFamily="16" charset="0"/>
                        </a:rPr>
                        <a:t>     НАЛОГИ НА ПРИБЫЛЬ, ДОХОДЫ</a:t>
                      </a:r>
                    </a:p>
                  </a:txBody>
                  <a:tcPr marL="5760" marR="5760" marT="576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Times New Roman" pitchFamily="16" charset="0"/>
                        </a:rPr>
                        <a:t>62 807,3</a:t>
                      </a:r>
                    </a:p>
                  </a:txBody>
                  <a:tcPr marL="5760" marR="5760" marT="576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Times New Roman" pitchFamily="16" charset="0"/>
                        </a:rPr>
                        <a:t>2,3</a:t>
                      </a:r>
                    </a:p>
                  </a:txBody>
                  <a:tcPr marL="5760" marR="5760" marT="576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9836">
                <a:tc>
                  <a:txBody>
                    <a:bodyPr/>
                    <a:lstStyle/>
                    <a:p>
                      <a:pPr marL="0" marR="0" lvl="0" indent="0" algn="just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Times New Roman" pitchFamily="16" charset="0"/>
                        </a:rPr>
                        <a:t>     НАЛОГИ НА ТОВАРЫ (РАБОТЫ, УСЛУГИ), РЕАЛИЗУЕМЫЕ НА  ТЕРРИТОРИИ РОССИЙСКОЙ ФЕДЕРАЦИИ</a:t>
                      </a:r>
                    </a:p>
                  </a:txBody>
                  <a:tcPr marL="5760" marR="5760" marT="576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Times New Roman" pitchFamily="16" charset="0"/>
                        </a:rPr>
                        <a:t>11 636,9</a:t>
                      </a:r>
                    </a:p>
                  </a:txBody>
                  <a:tcPr marL="5760" marR="5760" marT="576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Times New Roman" pitchFamily="16" charset="0"/>
                        </a:rPr>
                        <a:t>0,4</a:t>
                      </a:r>
                    </a:p>
                  </a:txBody>
                  <a:tcPr marL="5760" marR="5760" marT="576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242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Times New Roman" pitchFamily="16" charset="0"/>
                        </a:rPr>
                        <a:t>     НАЛОГИ НА СОВОКУПНЫЙ ДОХОД </a:t>
                      </a:r>
                    </a:p>
                  </a:txBody>
                  <a:tcPr marL="5760" marR="5760" marT="576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Times New Roman" pitchFamily="16" charset="0"/>
                        </a:rPr>
                        <a:t>13 242,5</a:t>
                      </a:r>
                    </a:p>
                  </a:txBody>
                  <a:tcPr marL="5760" marR="5760" marT="576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Times New Roman" pitchFamily="16" charset="0"/>
                        </a:rPr>
                        <a:t>0,5</a:t>
                      </a:r>
                    </a:p>
                  </a:txBody>
                  <a:tcPr marL="5760" marR="5760" marT="576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3063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Times New Roman" pitchFamily="16" charset="0"/>
                        </a:rPr>
                        <a:t>     ГОСУДАРСТВЕННАЯ ПОШЛИНА </a:t>
                      </a:r>
                    </a:p>
                  </a:txBody>
                  <a:tcPr marL="5760" marR="5760" marT="576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Times New Roman" pitchFamily="16" charset="0"/>
                        </a:rPr>
                        <a:t>2 389,8</a:t>
                      </a:r>
                    </a:p>
                  </a:txBody>
                  <a:tcPr marL="5760" marR="5760" marT="576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Times New Roman" pitchFamily="16" charset="0"/>
                        </a:rPr>
                        <a:t>0,1</a:t>
                      </a:r>
                    </a:p>
                  </a:txBody>
                  <a:tcPr marL="5760" marR="5760" marT="576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673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Times New Roman" pitchFamily="16" charset="0"/>
                        </a:rPr>
                        <a:t>    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5760" marR="5760" marT="576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Times New Roman" pitchFamily="16" charset="0"/>
                        </a:rPr>
                        <a:t>                      4 182,8</a:t>
                      </a:r>
                    </a:p>
                  </a:txBody>
                  <a:tcPr marL="5760" marR="5760" marT="576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Times New Roman" pitchFamily="16" charset="0"/>
                        </a:rPr>
                        <a:t>0,1</a:t>
                      </a:r>
                    </a:p>
                  </a:txBody>
                  <a:tcPr marL="5760" marR="5760" marT="576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363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Times New Roman" pitchFamily="16" charset="0"/>
                        </a:rPr>
                        <a:t>    ПЛАТЕЖИ ПРИ ПОЛЬЗОВАНИИ ПРИРОДНЫМИ РЕСУРСАМИ</a:t>
                      </a:r>
                    </a:p>
                  </a:txBody>
                  <a:tcPr marL="5760" marR="5760" marT="576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Times New Roman" pitchFamily="16" charset="0"/>
                        </a:rPr>
                        <a:t>518,2</a:t>
                      </a:r>
                    </a:p>
                  </a:txBody>
                  <a:tcPr marL="5760" marR="5760" marT="576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Times New Roman" pitchFamily="16" charset="0"/>
                        </a:rPr>
                        <a:t>0,0</a:t>
                      </a:r>
                    </a:p>
                  </a:txBody>
                  <a:tcPr marL="5760" marR="5760" marT="576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673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Times New Roman" pitchFamily="16" charset="0"/>
                        </a:rPr>
                        <a:t>    ДОХОДЫ ОТ ПРОДАЖИ МАТЕРИАЛЬНЫХ И НЕМАТЕРИАЛЬНЫХ   АКТИВОВ </a:t>
                      </a:r>
                    </a:p>
                  </a:txBody>
                  <a:tcPr marL="5760" marR="5760" marT="576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2" charset="0"/>
                        <a:cs typeface="Times New Roman" pitchFamily="16" charset="0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6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Times New Roman" pitchFamily="16" charset="0"/>
                        </a:rPr>
                        <a:t>5 361,6</a:t>
                      </a:r>
                    </a:p>
                  </a:txBody>
                  <a:tcPr marL="5760" marR="5760" marT="576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Times New Roman" pitchFamily="16" charset="0"/>
                        </a:rPr>
                        <a:t>0,2</a:t>
                      </a:r>
                    </a:p>
                  </a:txBody>
                  <a:tcPr marL="5760" marR="5760" marT="576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Times New Roman" pitchFamily="16" charset="0"/>
                        </a:rPr>
                        <a:t>    ШТРАФЫ, САНКЦИИ, ВОЗМЕЩЕНИЕ УЩЕРБА </a:t>
                      </a:r>
                    </a:p>
                  </a:txBody>
                  <a:tcPr marL="5760" marR="5760" marT="576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Times New Roman" pitchFamily="16" charset="0"/>
                        </a:rPr>
                        <a:t>425,2</a:t>
                      </a:r>
                    </a:p>
                  </a:txBody>
                  <a:tcPr marL="5760" marR="5760" marT="576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Times New Roman" pitchFamily="16" charset="0"/>
                        </a:rPr>
                        <a:t>0,0</a:t>
                      </a:r>
                    </a:p>
                  </a:txBody>
                  <a:tcPr marL="5760" marR="5760" marT="576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845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Times New Roman" pitchFamily="16" charset="0"/>
                        </a:rPr>
                        <a:t>    ПРОЧИЕ НЕНАЛОГОВЫЕ ДОХОДЫ </a:t>
                      </a:r>
                    </a:p>
                  </a:txBody>
                  <a:tcPr marL="5760" marR="5760" marT="576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Times New Roman" pitchFamily="16" charset="0"/>
                        </a:rPr>
                        <a:t>30,0</a:t>
                      </a:r>
                    </a:p>
                  </a:txBody>
                  <a:tcPr marL="5760" marR="5760" marT="576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Times New Roman" pitchFamily="16" charset="0"/>
                        </a:rPr>
                        <a:t>0,0</a:t>
                      </a:r>
                    </a:p>
                  </a:txBody>
                  <a:tcPr marL="5760" marR="5760" marT="576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Times New Roman" pitchFamily="16" charset="0"/>
                        </a:rPr>
                        <a:t>    БЕЗВОЗМЕЗДНЫЕ ПОСТУПЛЕНИЯ</a:t>
                      </a:r>
                    </a:p>
                  </a:txBody>
                  <a:tcPr marL="5760" marR="5760" marT="576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Times New Roman" pitchFamily="16" charset="0"/>
                        </a:rPr>
                        <a:t>2 658 543,7</a:t>
                      </a:r>
                    </a:p>
                  </a:txBody>
                  <a:tcPr marL="5760" marR="5760" marT="576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Times New Roman" pitchFamily="16" charset="0"/>
                        </a:rPr>
                        <a:t>96,4</a:t>
                      </a:r>
                    </a:p>
                  </a:txBody>
                  <a:tcPr marL="5760" marR="5760" marT="576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Times New Roman" pitchFamily="16" charset="0"/>
                        </a:rPr>
                        <a:t>     Всего</a:t>
                      </a:r>
                    </a:p>
                  </a:txBody>
                  <a:tcPr marL="5760" marR="5760" marT="576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Times New Roman" pitchFamily="16" charset="0"/>
                        </a:rPr>
                        <a:t>2 759 138,0</a:t>
                      </a:r>
                    </a:p>
                  </a:txBody>
                  <a:tcPr marL="5760" marR="5760" marT="576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Times New Roman" pitchFamily="16" charset="0"/>
                        </a:rPr>
                        <a:t>100,0</a:t>
                      </a:r>
                    </a:p>
                  </a:txBody>
                  <a:tcPr marL="5760" marR="5760" marT="576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/>
          <p:nvPr/>
        </p:nvGraphicFramePr>
        <p:xfrm>
          <a:off x="0" y="188640"/>
          <a:ext cx="8856984" cy="6669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481" name="Group 1"/>
          <p:cNvGraphicFramePr>
            <a:graphicFrameLocks noGrp="1"/>
          </p:cNvGraphicFramePr>
          <p:nvPr/>
        </p:nvGraphicFramePr>
        <p:xfrm>
          <a:off x="1187624" y="1403329"/>
          <a:ext cx="6907658" cy="4219228"/>
        </p:xfrm>
        <a:graphic>
          <a:graphicData uri="http://schemas.openxmlformats.org/drawingml/2006/table">
            <a:tbl>
              <a:tblPr/>
              <a:tblGrid>
                <a:gridCol w="2684704"/>
                <a:gridCol w="1014982"/>
                <a:gridCol w="1072830"/>
                <a:gridCol w="1067571"/>
                <a:gridCol w="1067571"/>
              </a:tblGrid>
              <a:tr h="320321">
                <a:tc rowSpan="2"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6" charset="0"/>
                        </a:rPr>
                        <a:t>Раздел бюджета</a:t>
                      </a:r>
                    </a:p>
                  </a:txBody>
                  <a:tcPr marL="34920" marR="34920" marT="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cs typeface="Calibri" pitchFamily="32" charset="0"/>
                        </a:rPr>
                        <a:t>Исполнено</a:t>
                      </a:r>
                    </a:p>
                  </a:txBody>
                  <a:tcPr marL="34920" marR="34920" marT="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6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2" charset="0"/>
                        <a:cs typeface="Calibri" pitchFamily="32" charset="0"/>
                      </a:endParaRPr>
                    </a:p>
                  </a:txBody>
                  <a:tcPr marL="34920" marR="34920" marT="0" marB="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2" charset="0"/>
                        <a:cs typeface="Calibri" pitchFamily="32" charset="0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6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cs typeface="Calibri" pitchFamily="32" charset="0"/>
                        </a:rPr>
                        <a:t>Темп роста 2023 года к 2022 году, %</a:t>
                      </a:r>
                    </a:p>
                  </a:txBody>
                  <a:tcPr marL="34920" marR="34920" marT="0" marB="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703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6" charset="0"/>
                        </a:rPr>
                        <a:t>2022 год (млн.руб.)</a:t>
                      </a:r>
                    </a:p>
                  </a:txBody>
                  <a:tcPr marL="34920" marR="34920" marT="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6" charset="0"/>
                        </a:rPr>
                        <a:t>2023 год (млн.руб.)</a:t>
                      </a:r>
                    </a:p>
                  </a:txBody>
                  <a:tcPr marL="34920" marR="34920" marT="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0421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cs typeface="Arial" charset="0"/>
                        </a:rPr>
                        <a:t>ДОХОДЫ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cs typeface="Arial" charset="0"/>
                        </a:rPr>
                        <a:t>– всего</a:t>
                      </a:r>
                    </a:p>
                  </a:txBody>
                  <a:tcPr marL="34920" marR="34920" marT="0" marB="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cs typeface="Times New Roman" pitchFamily="16" charset="0"/>
                        </a:rPr>
                        <a:t>971,0</a:t>
                      </a:r>
                    </a:p>
                  </a:txBody>
                  <a:tcPr marL="34920" marR="34920" marT="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cs typeface="Times New Roman" pitchFamily="16" charset="0"/>
                        </a:rPr>
                        <a:t>2 759,1</a:t>
                      </a:r>
                    </a:p>
                  </a:txBody>
                  <a:tcPr marL="34920" marR="34920" marT="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2" charset="0"/>
                        <a:cs typeface="Arial" charset="0"/>
                      </a:endParaRPr>
                    </a:p>
                  </a:txBody>
                  <a:tcPr marL="34920" marR="34920" marT="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cs typeface="Arial" charset="0"/>
                        </a:rPr>
                        <a:t>284,0 %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cs typeface="Arial" charset="0"/>
                        </a:rPr>
                        <a:t> </a:t>
                      </a:r>
                    </a:p>
                  </a:txBody>
                  <a:tcPr marL="34920" marR="34920" marT="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074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cs typeface="Arial" charset="0"/>
                        </a:rPr>
                        <a:t>Налоговые и неналоговые</a:t>
                      </a:r>
                    </a:p>
                  </a:txBody>
                  <a:tcPr marL="34920" marR="34920" marT="0" marB="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cs typeface="Times New Roman" pitchFamily="16" charset="0"/>
                        </a:rPr>
                        <a:t>94,6</a:t>
                      </a:r>
                    </a:p>
                  </a:txBody>
                  <a:tcPr marL="34920" marR="34920" marT="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cs typeface="Times New Roman" pitchFamily="16" charset="0"/>
                        </a:rPr>
                        <a:t>100,6</a:t>
                      </a:r>
                    </a:p>
                  </a:txBody>
                  <a:tcPr marL="34920" marR="34920" marT="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2" charset="0"/>
                        <a:cs typeface="Arial" charset="0"/>
                      </a:endParaRPr>
                    </a:p>
                  </a:txBody>
                  <a:tcPr marL="34920" marR="34920" marT="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cs typeface="Arial" charset="0"/>
                        </a:rPr>
                        <a:t>106,3%</a:t>
                      </a:r>
                    </a:p>
                  </a:txBody>
                  <a:tcPr marL="34920" marR="34920" marT="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8683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cs typeface="Arial" charset="0"/>
                        </a:rPr>
                        <a:t>в % к доходам </a:t>
                      </a:r>
                    </a:p>
                  </a:txBody>
                  <a:tcPr marL="34920" marR="34920" marT="0" marB="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cs typeface="Times New Roman" pitchFamily="16" charset="0"/>
                        </a:rPr>
                        <a:t>9,7</a:t>
                      </a:r>
                    </a:p>
                  </a:txBody>
                  <a:tcPr marL="34920" marR="34920" marT="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cs typeface="Times New Roman" pitchFamily="16" charset="0"/>
                        </a:rPr>
                        <a:t>3,6</a:t>
                      </a:r>
                    </a:p>
                  </a:txBody>
                  <a:tcPr marL="34920" marR="34920" marT="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2" charset="0"/>
                        <a:cs typeface="Arial" charset="0"/>
                      </a:endParaRPr>
                    </a:p>
                  </a:txBody>
                  <a:tcPr marL="34920" marR="34920" marT="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cs typeface="Arial" charset="0"/>
                        </a:rPr>
                        <a:t>х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cs typeface="Arial" charset="0"/>
                        </a:rPr>
                        <a:t> </a:t>
                      </a:r>
                    </a:p>
                  </a:txBody>
                  <a:tcPr marL="34920" marR="34920" marT="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379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cs typeface="Arial" charset="0"/>
                        </a:rPr>
                        <a:t>Безвозмездные поступления</a:t>
                      </a:r>
                    </a:p>
                  </a:txBody>
                  <a:tcPr marL="34920" marR="34920" marT="0" marB="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cs typeface="Times New Roman" pitchFamily="16" charset="0"/>
                        </a:rPr>
                        <a:t>876,4</a:t>
                      </a:r>
                    </a:p>
                  </a:txBody>
                  <a:tcPr marL="34920" marR="34920" marT="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Times New Roman" pitchFamily="16" charset="0"/>
                        </a:rPr>
                        <a:t>2 658,5</a:t>
                      </a:r>
                    </a:p>
                  </a:txBody>
                  <a:tcPr marL="34920" marR="34920" marT="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2" charset="0"/>
                        <a:cs typeface="Arial" charset="0"/>
                      </a:endParaRPr>
                    </a:p>
                  </a:txBody>
                  <a:tcPr marL="34920" marR="34920" marT="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cs typeface="Arial" charset="0"/>
                        </a:rPr>
                        <a:t>303,3% </a:t>
                      </a:r>
                    </a:p>
                  </a:txBody>
                  <a:tcPr marL="34920" marR="34920" marT="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8884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cs typeface="Arial" charset="0"/>
                        </a:rPr>
                        <a:t>в  % к доходам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cs typeface="Arial" charset="0"/>
                        </a:rPr>
                        <a:t> </a:t>
                      </a:r>
                    </a:p>
                  </a:txBody>
                  <a:tcPr marL="34920" marR="34920" marT="0" marB="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cs typeface="Times New Roman" pitchFamily="16" charset="0"/>
                        </a:rPr>
                        <a:t>90,3</a:t>
                      </a:r>
                    </a:p>
                  </a:txBody>
                  <a:tcPr marL="34920" marR="34920" marT="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Times New Roman" pitchFamily="16" charset="0"/>
                        </a:rPr>
                        <a:t>96,4</a:t>
                      </a:r>
                    </a:p>
                  </a:txBody>
                  <a:tcPr marL="34920" marR="34920" marT="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2" charset="0"/>
                        <a:cs typeface="Arial" charset="0"/>
                      </a:endParaRPr>
                    </a:p>
                  </a:txBody>
                  <a:tcPr marL="34920" marR="34920" marT="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cs typeface="Arial" charset="0"/>
                        </a:rPr>
                        <a:t>х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cs typeface="Arial" charset="0"/>
                        </a:rPr>
                        <a:t> </a:t>
                      </a:r>
                    </a:p>
                  </a:txBody>
                  <a:tcPr marL="34920" marR="34920" marT="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5507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cs typeface="Arial" charset="0"/>
                        </a:rPr>
                        <a:t>РАСХОДЫ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cs typeface="Arial" charset="0"/>
                        </a:rPr>
                        <a:t>– всего</a:t>
                      </a:r>
                    </a:p>
                  </a:txBody>
                  <a:tcPr marL="34920" marR="34920" marT="0" marB="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cs typeface="Times New Roman" pitchFamily="16" charset="0"/>
                        </a:rPr>
                        <a:t>967,7</a:t>
                      </a:r>
                    </a:p>
                  </a:txBody>
                  <a:tcPr marL="34920" marR="34920" marT="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Times New Roman" pitchFamily="16" charset="0"/>
                        </a:rPr>
                        <a:t>2 753,0</a:t>
                      </a:r>
                    </a:p>
                  </a:txBody>
                  <a:tcPr marL="34920" marR="34920" marT="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2" charset="0"/>
                        <a:cs typeface="Arial" charset="0"/>
                      </a:endParaRPr>
                    </a:p>
                  </a:txBody>
                  <a:tcPr marL="34920" marR="34920" marT="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cs typeface="Arial" charset="0"/>
                        </a:rPr>
                        <a:t>284,5%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cs typeface="Arial" charset="0"/>
                        </a:rPr>
                        <a:t> </a:t>
                      </a:r>
                    </a:p>
                  </a:txBody>
                  <a:tcPr marL="34920" marR="34920" marT="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421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cs typeface="Arial" charset="0"/>
                        </a:rPr>
                        <a:t>Дефицит(-)</a:t>
                      </a:r>
                    </a:p>
                  </a:txBody>
                  <a:tcPr marL="34920" marR="34920" marT="0" marB="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2" charset="0"/>
                        <a:cs typeface="Times New Roman" pitchFamily="16" charset="0"/>
                      </a:endParaRPr>
                    </a:p>
                  </a:txBody>
                  <a:tcPr marL="34920" marR="34920" marT="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2" charset="0"/>
                        <a:cs typeface="Times New Roman" pitchFamily="16" charset="0"/>
                      </a:endParaRPr>
                    </a:p>
                  </a:txBody>
                  <a:tcPr marL="34920" marR="34920" marT="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2" charset="0"/>
                        <a:cs typeface="Arial" charset="0"/>
                      </a:endParaRPr>
                    </a:p>
                  </a:txBody>
                  <a:tcPr marL="34920" marR="34920" marT="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cs typeface="Arial" charset="0"/>
                        </a:rPr>
                        <a:t>х </a:t>
                      </a:r>
                    </a:p>
                  </a:txBody>
                  <a:tcPr marL="34920" marR="34920" marT="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7084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cs typeface="Arial" charset="0"/>
                        </a:rPr>
                        <a:t>Профицит(+)</a:t>
                      </a:r>
                    </a:p>
                  </a:txBody>
                  <a:tcPr marL="34920" marR="34920" marT="0" marB="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cs typeface="Times New Roman" pitchFamily="16" charset="0"/>
                        </a:rPr>
                        <a:t>3,3</a:t>
                      </a:r>
                    </a:p>
                  </a:txBody>
                  <a:tcPr marL="34920" marR="34920" marT="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Times New Roman" pitchFamily="16" charset="0"/>
                        </a:rPr>
                        <a:t>6,1</a:t>
                      </a:r>
                    </a:p>
                  </a:txBody>
                  <a:tcPr marL="34920" marR="34920" marT="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2" charset="0"/>
                        <a:cs typeface="Arial" charset="0"/>
                      </a:endParaRPr>
                    </a:p>
                  </a:txBody>
                  <a:tcPr marL="34920" marR="34920" marT="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cs typeface="Arial" charset="0"/>
                        </a:rPr>
                        <a:t>х </a:t>
                      </a:r>
                    </a:p>
                  </a:txBody>
                  <a:tcPr marL="34920" marR="34920" marT="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835696" y="332656"/>
            <a:ext cx="5904656" cy="6241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6000"/>
              </a:lnSpc>
              <a:buClrTx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b="1" dirty="0" smtClean="0">
                <a:solidFill>
                  <a:srgbClr val="000000"/>
                </a:solidFill>
                <a:latin typeface="Calibri" pitchFamily="32" charset="0"/>
                <a:cs typeface="Calibri" pitchFamily="32" charset="0"/>
              </a:rPr>
              <a:t> Исполнение бюджета МО «Печорский район»                   в 2022-2023 годах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 Box 1"/>
          <p:cNvSpPr txBox="1">
            <a:spLocks noChangeArrowheads="1"/>
          </p:cNvSpPr>
          <p:nvPr/>
        </p:nvSpPr>
        <p:spPr bwMode="auto">
          <a:xfrm>
            <a:off x="468313" y="0"/>
            <a:ext cx="822642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lIns="90000" tIns="46800" rIns="90000" bIns="46800" anchor="ctr" anchorCtr="1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5pPr>
            <a:lvl6pPr marL="2514600" indent="-228600" algn="ctr" defTabSz="449263" fontAlgn="base"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6pPr>
            <a:lvl7pPr marL="2971800" indent="-228600" algn="ctr" defTabSz="449263" fontAlgn="base"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7pPr>
            <a:lvl8pPr marL="3429000" indent="-228600" algn="ctr" defTabSz="449263" fontAlgn="base"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8pPr>
            <a:lvl9pPr marL="3886200" indent="-228600" algn="ctr" defTabSz="449263" fontAlgn="base"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9pPr>
          </a:lstStyle>
          <a:p>
            <a:pPr>
              <a:buClrTx/>
              <a:buFontTx/>
              <a:buNone/>
              <a:defRPr/>
            </a:pPr>
            <a:r>
              <a:rPr lang="ru-RU" sz="2400" b="1" dirty="0" smtClean="0">
                <a:solidFill>
                  <a:schemeClr val="tx1"/>
                </a:solidFill>
                <a:ea typeface="+mn-ea"/>
              </a:rPr>
              <a:t>Исполнение бюджета МО «Печорский район»</a:t>
            </a:r>
            <a:br>
              <a:rPr lang="ru-RU" sz="2400" b="1" dirty="0" smtClean="0">
                <a:solidFill>
                  <a:schemeClr val="tx1"/>
                </a:solidFill>
                <a:ea typeface="+mn-ea"/>
              </a:rPr>
            </a:br>
            <a:r>
              <a:rPr lang="ru-RU" sz="2400" b="1" dirty="0" smtClean="0">
                <a:solidFill>
                  <a:schemeClr val="tx1"/>
                </a:solidFill>
                <a:ea typeface="+mn-ea"/>
              </a:rPr>
              <a:t> в 2022-2023 годах (млн. руб.)</a:t>
            </a:r>
          </a:p>
        </p:txBody>
      </p:sp>
      <p:graphicFrame>
        <p:nvGraphicFramePr>
          <p:cNvPr id="1026" name="Диаграмма 2"/>
          <p:cNvGraphicFramePr>
            <a:graphicFrameLocks/>
          </p:cNvGraphicFramePr>
          <p:nvPr/>
        </p:nvGraphicFramePr>
        <p:xfrm>
          <a:off x="611188" y="1341438"/>
          <a:ext cx="8118475" cy="4964112"/>
        </p:xfrm>
        <a:graphic>
          <a:graphicData uri="http://schemas.openxmlformats.org/presentationml/2006/ole">
            <p:oleObj spid="_x0000_s1026" name="Worksheet" r:id="rId4" imgW="8124943" imgH="4962448" progId="Excel.Sheet.8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529" name="Group 1"/>
          <p:cNvGraphicFramePr>
            <a:graphicFrameLocks noGrp="1"/>
          </p:cNvGraphicFramePr>
          <p:nvPr/>
        </p:nvGraphicFramePr>
        <p:xfrm>
          <a:off x="395536" y="260648"/>
          <a:ext cx="8424936" cy="5976664"/>
        </p:xfrm>
        <a:graphic>
          <a:graphicData uri="http://schemas.openxmlformats.org/drawingml/2006/table">
            <a:tbl>
              <a:tblPr/>
              <a:tblGrid>
                <a:gridCol w="760261"/>
                <a:gridCol w="5886503"/>
                <a:gridCol w="1130100"/>
                <a:gridCol w="648072"/>
              </a:tblGrid>
              <a:tr h="323433">
                <a:tc gridSpan="4"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Структура расходов бюджета  МО «Печорский район» за 2023 год</a:t>
                      </a:r>
                    </a:p>
                  </a:txBody>
                  <a:tcPr marL="29160" marR="2916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0401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Раздел</a:t>
                      </a:r>
                    </a:p>
                  </a:txBody>
                  <a:tcPr marL="29160" marR="29160" marT="0" marB="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6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Наименование</a:t>
                      </a:r>
                    </a:p>
                  </a:txBody>
                  <a:tcPr marL="29160" marR="29160" marT="0" marB="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Исполнение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6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(тыс. руб.)</a:t>
                      </a:r>
                    </a:p>
                  </a:txBody>
                  <a:tcPr marL="29160" marR="29160" marT="0" marB="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% от общей суммы</a:t>
                      </a:r>
                    </a:p>
                  </a:txBody>
                  <a:tcPr marL="29160" marR="29160" marT="0" marB="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28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latin typeface="Times New Roman"/>
                          <a:ea typeface="Calibri"/>
                          <a:cs typeface="Times New Roman"/>
                        </a:rPr>
                        <a:t>0100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latin typeface="Times New Roman"/>
                          <a:ea typeface="Calibri"/>
                          <a:cs typeface="Times New Roman"/>
                        </a:rPr>
                        <a:t>Общегосударственные вопросы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53 788,1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82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latin typeface="Times New Roman"/>
                          <a:ea typeface="Calibri"/>
                          <a:cs typeface="Times New Roman"/>
                        </a:rPr>
                        <a:t>0200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latin typeface="Times New Roman"/>
                          <a:ea typeface="Calibri"/>
                          <a:cs typeface="Times New Roman"/>
                        </a:rPr>
                        <a:t>Национальная оборона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516,8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0,02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3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latin typeface="Times New Roman"/>
                          <a:ea typeface="Calibri"/>
                          <a:cs typeface="Times New Roman"/>
                        </a:rPr>
                        <a:t>0300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latin typeface="Times New Roman"/>
                          <a:ea typeface="Calibri"/>
                          <a:cs typeface="Times New Roman"/>
                        </a:rPr>
                        <a:t>Национальная безопасность и правоохранительная деятельность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819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latin typeface="Times New Roman"/>
                          <a:ea typeface="Calibri"/>
                          <a:cs typeface="Times New Roman"/>
                        </a:rPr>
                        <a:t>0400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latin typeface="Times New Roman"/>
                          <a:ea typeface="Calibri"/>
                          <a:cs typeface="Times New Roman"/>
                        </a:rPr>
                        <a:t>Национальная экономика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308 614,8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11,2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17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latin typeface="Times New Roman"/>
                          <a:ea typeface="Calibri"/>
                          <a:cs typeface="Times New Roman"/>
                        </a:rPr>
                        <a:t>0500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latin typeface="Times New Roman"/>
                          <a:ea typeface="Calibri"/>
                          <a:cs typeface="Times New Roman"/>
                        </a:rPr>
                        <a:t>Жилищно-коммунальное хозяйство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1 507 923,0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54,7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24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0600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Охрана окружающей среды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41,0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0,01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3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latin typeface="Times New Roman"/>
                          <a:ea typeface="Calibri"/>
                          <a:cs typeface="Times New Roman"/>
                        </a:rPr>
                        <a:t>0700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Образование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801 327,6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29,1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27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latin typeface="Times New Roman"/>
                          <a:ea typeface="Calibri"/>
                          <a:cs typeface="Times New Roman"/>
                        </a:rPr>
                        <a:t>0800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latin typeface="Times New Roman"/>
                          <a:ea typeface="Calibri"/>
                          <a:cs typeface="Times New Roman"/>
                        </a:rPr>
                        <a:t>Культура и кинематография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71 393,5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2,6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latin typeface="Times New Roman"/>
                          <a:ea typeface="Calibri"/>
                          <a:cs typeface="Times New Roman"/>
                        </a:rPr>
                        <a:t>1000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latin typeface="Times New Roman"/>
                          <a:ea typeface="Calibri"/>
                          <a:cs typeface="Times New Roman"/>
                        </a:rPr>
                        <a:t>Социальная политика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7 770,2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0,3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8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latin typeface="Times New Roman"/>
                          <a:ea typeface="Calibri"/>
                          <a:cs typeface="Times New Roman"/>
                        </a:rPr>
                        <a:t>1100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latin typeface="Times New Roman"/>
                          <a:ea typeface="Calibri"/>
                          <a:cs typeface="Times New Roman"/>
                        </a:rPr>
                        <a:t>Физическая культура и спорт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665,8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0,03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2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latin typeface="Times New Roman"/>
                          <a:ea typeface="Calibri"/>
                          <a:cs typeface="Times New Roman"/>
                        </a:rPr>
                        <a:t>1200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latin typeface="Times New Roman"/>
                          <a:ea typeface="Calibri"/>
                          <a:cs typeface="Times New Roman"/>
                        </a:rPr>
                        <a:t>Средства массовой информации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251,8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0,01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84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latin typeface="Times New Roman"/>
                          <a:ea typeface="Calibri"/>
                          <a:cs typeface="Times New Roman"/>
                        </a:rPr>
                        <a:t>1300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latin typeface="Times New Roman"/>
                          <a:ea typeface="Calibri"/>
                          <a:cs typeface="Times New Roman"/>
                        </a:rPr>
                        <a:t>Обслуживание государственного долга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24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latin typeface="Times New Roman"/>
                          <a:ea typeface="Calibri"/>
                          <a:cs typeface="Times New Roman"/>
                        </a:rPr>
                        <a:t>1400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latin typeface="Times New Roman"/>
                          <a:ea typeface="Calibri"/>
                          <a:cs typeface="Times New Roman"/>
                        </a:rPr>
                        <a:t>Межбюджетные трансферты общего характера бюджетам субъектов Российской Федерации и муниципальных образований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725,4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0,03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5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latin typeface="Times New Roman"/>
                          <a:ea typeface="Calibri"/>
                          <a:cs typeface="Times New Roman"/>
                        </a:rPr>
                        <a:t>Итого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2 753</a:t>
                      </a:r>
                      <a:r>
                        <a:rPr lang="ru-RU" sz="1400" b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025,0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100,0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746" name="Диаграмма 1"/>
          <p:cNvGraphicFramePr>
            <a:graphicFrameLocks/>
          </p:cNvGraphicFramePr>
          <p:nvPr/>
        </p:nvGraphicFramePr>
        <p:xfrm>
          <a:off x="755576" y="764704"/>
          <a:ext cx="8191500" cy="5935663"/>
        </p:xfrm>
        <a:graphic>
          <a:graphicData uri="http://schemas.openxmlformats.org/presentationml/2006/ole">
            <p:oleObj spid="_x0000_s31746" name="Worksheet" r:id="rId4" imgW="9305841" imgH="6438997" progId="Excel.Sheet.8">
              <p:embed/>
            </p:oleObj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475656" y="0"/>
            <a:ext cx="59766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Структура расходов </a:t>
            </a:r>
          </a:p>
          <a:p>
            <a:r>
              <a:rPr lang="ru-RU" sz="2400" b="1" dirty="0" smtClean="0">
                <a:solidFill>
                  <a:srgbClr val="000000"/>
                </a:solidFill>
                <a:latin typeface="Calibri" pitchFamily="32" charset="0"/>
                <a:cs typeface="Calibri" pitchFamily="32" charset="0"/>
              </a:rPr>
              <a:t>МО «Печорский район» </a:t>
            </a:r>
            <a:r>
              <a:rPr lang="ru-RU" sz="2400" b="1" dirty="0" smtClean="0">
                <a:solidFill>
                  <a:schemeClr val="tx1"/>
                </a:solidFill>
              </a:rPr>
              <a:t>за 2023 год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"/>
          <p:cNvSpPr>
            <a:spLocks noChangeArrowheads="1"/>
          </p:cNvSpPr>
          <p:nvPr/>
        </p:nvSpPr>
        <p:spPr bwMode="auto">
          <a:xfrm>
            <a:off x="450850" y="88900"/>
            <a:ext cx="8424863" cy="586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</a:pPr>
            <a:r>
              <a:rPr lang="ru-RU" sz="1600" b="1" dirty="0">
                <a:solidFill>
                  <a:schemeClr val="tx1"/>
                </a:solidFill>
              </a:rPr>
              <a:t>Расходы по разделу « Жилищно-коммунальное 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</a:pPr>
            <a:r>
              <a:rPr lang="ru-RU" sz="1600" b="1" dirty="0">
                <a:solidFill>
                  <a:schemeClr val="tx1"/>
                </a:solidFill>
              </a:rPr>
              <a:t>хозяйство» </a:t>
            </a:r>
            <a:r>
              <a:rPr lang="ru-RU" sz="1600" b="1" dirty="0" smtClean="0">
                <a:solidFill>
                  <a:schemeClr val="tx1"/>
                </a:solidFill>
              </a:rPr>
              <a:t>1 507 923,0 тыс</a:t>
            </a:r>
            <a:r>
              <a:rPr lang="ru-RU" sz="1600" b="1" dirty="0">
                <a:solidFill>
                  <a:schemeClr val="tx1"/>
                </a:solidFill>
              </a:rPr>
              <a:t>. руб., </a:t>
            </a:r>
            <a:r>
              <a:rPr lang="ru-RU" sz="1600" b="1" dirty="0" smtClean="0">
                <a:solidFill>
                  <a:schemeClr val="tx1"/>
                </a:solidFill>
              </a:rPr>
              <a:t>98,1 % </a:t>
            </a:r>
            <a:r>
              <a:rPr lang="ru-RU" sz="1600" b="1" dirty="0">
                <a:solidFill>
                  <a:schemeClr val="tx1"/>
                </a:solidFill>
              </a:rPr>
              <a:t>к плану</a:t>
            </a:r>
            <a:r>
              <a:rPr lang="ru-RU" sz="16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25603" name="Text Box 2"/>
          <p:cNvSpPr txBox="1">
            <a:spLocks noChangeArrowheads="1"/>
          </p:cNvSpPr>
          <p:nvPr/>
        </p:nvSpPr>
        <p:spPr bwMode="auto">
          <a:xfrm>
            <a:off x="188913" y="692150"/>
            <a:ext cx="8785225" cy="5018939"/>
          </a:xfrm>
          <a:prstGeom prst="rect">
            <a:avLst/>
          </a:prstGeom>
          <a:noFill/>
          <a:ln w="9360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5pPr>
            <a:lvl6pPr marL="2514600" indent="-228600" algn="ctr" defTabSz="449263" eaLnBrk="0" fontAlgn="base" hangingPunct="0"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6pPr>
            <a:lvl7pPr marL="2971800" indent="-228600" algn="ctr" defTabSz="449263" eaLnBrk="0" fontAlgn="base" hangingPunct="0"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7pPr>
            <a:lvl8pPr marL="3429000" indent="-228600" algn="ctr" defTabSz="449263" eaLnBrk="0" fontAlgn="base" hangingPunct="0"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8pPr>
            <a:lvl9pPr marL="3886200" indent="-228600" algn="ctr" defTabSz="449263" eaLnBrk="0" fontAlgn="base" hangingPunct="0"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9pPr>
          </a:lstStyle>
          <a:p>
            <a:pPr algn="l"/>
            <a:r>
              <a:rPr lang="ru-RU" sz="1150" i="1" dirty="0" smtClean="0">
                <a:solidFill>
                  <a:schemeClr val="tx1"/>
                </a:solidFill>
              </a:rPr>
              <a:t> </a:t>
            </a:r>
            <a:r>
              <a:rPr lang="ru-RU" sz="1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 счет средств местного бюджета  6 556,3 тыс. руб., в том числе:</a:t>
            </a:r>
            <a:r>
              <a:rPr lang="ru-RU" sz="1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l">
              <a:buFontTx/>
              <a:buChar char="-"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замена дымовой трубы на котельной №12 в д. Лавры 660,0 тыс. руб. </a:t>
            </a:r>
          </a:p>
          <a:p>
            <a:pPr algn="l">
              <a:buFontTx/>
              <a:buChar char="-"/>
            </a:pPr>
            <a:r>
              <a:rPr lang="ru-RU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осуществление расходов  по содержанию имущества, оплата взносов на кап. ремонт 1 038,9 тыс. руб.</a:t>
            </a:r>
          </a:p>
          <a:p>
            <a:pPr algn="l">
              <a:buFontTx/>
              <a:buChar char="-"/>
            </a:pPr>
            <a:r>
              <a:rPr lang="ru-RU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организация сноса аварийных жилых домов 749,9 тыс. руб.</a:t>
            </a:r>
          </a:p>
          <a:p>
            <a:pPr algn="l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улучшение качества водоснабжения и водоотведения населения и объектов жизнеобеспечения собственности 505,1 тыс. руб. 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(межбюджетные трансферты сельским поселениям 255,1 тыс. руб. ремонт сетей водоснабжения; 250,0 тыс. руб.  оплата услуг разработке проекта зон санитарной охраны)</a:t>
            </a:r>
          </a:p>
          <a:p>
            <a:pPr algn="l">
              <a:buFontTx/>
              <a:buChar char="-"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оплата за топливно-энергетические ресурсы по муниципальному имуществу  311,1 тыс. руб. </a:t>
            </a:r>
          </a:p>
          <a:p>
            <a:pPr algn="l">
              <a:buFontTx/>
              <a:buChar char="-"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осуществление расходов за потребленную электроэнергию канализационно-насосных станций 300,2 тыс. руб.</a:t>
            </a:r>
          </a:p>
          <a:p>
            <a:pPr algn="l">
              <a:buFontTx/>
              <a:buChar char="-"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создание раздела проектной документации 37,7 тыс. руб.</a:t>
            </a:r>
          </a:p>
          <a:p>
            <a:pPr algn="l">
              <a:buFontTx/>
              <a:buChar char="-"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выполнение работ по выделению объемов работ и определению сметной стоимости 100,0 тыс. руб. </a:t>
            </a:r>
          </a:p>
          <a:p>
            <a:pPr algn="l">
              <a:buFontTx/>
              <a:buChar char="-"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оказание услуг по предоставлению и размещению сметной документации на Единой цифровой платформе экспертизы 40,0 тыс. руб.</a:t>
            </a:r>
          </a:p>
          <a:p>
            <a:pPr algn="l">
              <a:buFontTx/>
              <a:buChar char="-"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оказание информационных услуг по размещению информации на сайте 20,0 тыс. руб.</a:t>
            </a:r>
          </a:p>
          <a:p>
            <a:pPr algn="l">
              <a:buFontTx/>
              <a:buChar char="-"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разработка проекта зон санитарной охраны 45,1 тыс. руб.</a:t>
            </a:r>
          </a:p>
          <a:p>
            <a:pPr algn="l">
              <a:buFontTx/>
              <a:buChar char="-"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проведение санитарно-гигиенической экспертизы по проекту зон санитарной охраны водозабора Майский 1 и водозабора Майский 2  30,6 тыс. руб.</a:t>
            </a:r>
          </a:p>
          <a:p>
            <a:pPr algn="l">
              <a:buFontTx/>
              <a:buChar char="-"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осуществление расходов по содержанию объектов теплоснабжения 198,9 тыс. руб.</a:t>
            </a:r>
            <a:r>
              <a:rPr lang="ru-RU" sz="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endParaRPr lang="ru-RU" sz="1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FontTx/>
              <a:buChar char="-"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софинансирование к областной субсидии  по подготовке документов территориального планирования, градостроительного зонирования и документации по планировке территории в сфере жилищно-коммунального хозяйства 383,1 тыс. руб. </a:t>
            </a:r>
          </a:p>
          <a:p>
            <a:pPr algn="l">
              <a:buFontTx/>
              <a:buChar char="-"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изготовление проектно-сметной документации в связи с реализацией мероприятий по подготовке и проведению празднования 550-летия со дня основания Свято-Успенского Псково-Печерского монастыря и слободы Печоры. в т.ч. государственная экспертиза проектной документации в объеме проверки достоверности определения сметной стоимости 2 135,7 тыс. руб.</a:t>
            </a:r>
            <a:endParaRPr lang="ru-RU" sz="1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1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 algn="l"/>
            <a:r>
              <a:rPr lang="ru-RU" sz="1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 счет средств бюджетов поселений  227,1 тыс. руб., в том числе: </a:t>
            </a:r>
            <a:endPara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содержание объектов водоснабжения 227,1 тыс. руб. (восстановление ливневой канализации, прокладка сетей водоснабжения и водоотведения)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1" fontAlgn="base" latinLnBrk="0" hangingPunct="1">
          <a:lnSpc>
            <a:spcPct val="100000"/>
          </a:lnSpc>
          <a:spcBef>
            <a:spcPts val="13"/>
          </a:spcBef>
          <a:spcAft>
            <a:spcPts val="13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1" fontAlgn="base" latinLnBrk="0" hangingPunct="1">
          <a:lnSpc>
            <a:spcPct val="100000"/>
          </a:lnSpc>
          <a:spcBef>
            <a:spcPts val="13"/>
          </a:spcBef>
          <a:spcAft>
            <a:spcPts val="13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0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1" fontAlgn="base" latinLnBrk="0" hangingPunct="1">
          <a:lnSpc>
            <a:spcPct val="100000"/>
          </a:lnSpc>
          <a:spcBef>
            <a:spcPts val="13"/>
          </a:spcBef>
          <a:spcAft>
            <a:spcPts val="13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1" fontAlgn="base" latinLnBrk="0" hangingPunct="1">
          <a:lnSpc>
            <a:spcPct val="100000"/>
          </a:lnSpc>
          <a:spcBef>
            <a:spcPts val="13"/>
          </a:spcBef>
          <a:spcAft>
            <a:spcPts val="13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1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1" fontAlgn="base" latinLnBrk="0" hangingPunct="1">
          <a:lnSpc>
            <a:spcPct val="100000"/>
          </a:lnSpc>
          <a:spcBef>
            <a:spcPts val="13"/>
          </a:spcBef>
          <a:spcAft>
            <a:spcPts val="13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1" fontAlgn="base" latinLnBrk="0" hangingPunct="1">
          <a:lnSpc>
            <a:spcPct val="100000"/>
          </a:lnSpc>
          <a:spcBef>
            <a:spcPts val="13"/>
          </a:spcBef>
          <a:spcAft>
            <a:spcPts val="13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1" fontAlgn="base" latinLnBrk="0" hangingPunct="1">
          <a:lnSpc>
            <a:spcPct val="100000"/>
          </a:lnSpc>
          <a:spcBef>
            <a:spcPts val="13"/>
          </a:spcBef>
          <a:spcAft>
            <a:spcPts val="13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1" fontAlgn="base" latinLnBrk="0" hangingPunct="1">
          <a:lnSpc>
            <a:spcPct val="100000"/>
          </a:lnSpc>
          <a:spcBef>
            <a:spcPts val="13"/>
          </a:spcBef>
          <a:spcAft>
            <a:spcPts val="13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1" fontAlgn="base" latinLnBrk="0" hangingPunct="1">
          <a:lnSpc>
            <a:spcPct val="100000"/>
          </a:lnSpc>
          <a:spcBef>
            <a:spcPts val="13"/>
          </a:spcBef>
          <a:spcAft>
            <a:spcPts val="13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1" fontAlgn="base" latinLnBrk="0" hangingPunct="1">
          <a:lnSpc>
            <a:spcPct val="100000"/>
          </a:lnSpc>
          <a:spcBef>
            <a:spcPts val="13"/>
          </a:spcBef>
          <a:spcAft>
            <a:spcPts val="13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1" fontAlgn="base" latinLnBrk="0" hangingPunct="1">
          <a:lnSpc>
            <a:spcPct val="100000"/>
          </a:lnSpc>
          <a:spcBef>
            <a:spcPts val="13"/>
          </a:spcBef>
          <a:spcAft>
            <a:spcPts val="13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1" fontAlgn="base" latinLnBrk="0" hangingPunct="1">
          <a:lnSpc>
            <a:spcPct val="100000"/>
          </a:lnSpc>
          <a:spcBef>
            <a:spcPts val="13"/>
          </a:spcBef>
          <a:spcAft>
            <a:spcPts val="13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1" fontAlgn="base" latinLnBrk="0" hangingPunct="1">
          <a:lnSpc>
            <a:spcPct val="100000"/>
          </a:lnSpc>
          <a:spcBef>
            <a:spcPts val="13"/>
          </a:spcBef>
          <a:spcAft>
            <a:spcPts val="13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1" fontAlgn="base" latinLnBrk="0" hangingPunct="1">
          <a:lnSpc>
            <a:spcPct val="100000"/>
          </a:lnSpc>
          <a:spcBef>
            <a:spcPts val="13"/>
          </a:spcBef>
          <a:spcAft>
            <a:spcPts val="13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1" fontAlgn="base" latinLnBrk="0" hangingPunct="1">
          <a:lnSpc>
            <a:spcPct val="100000"/>
          </a:lnSpc>
          <a:spcBef>
            <a:spcPts val="13"/>
          </a:spcBef>
          <a:spcAft>
            <a:spcPts val="13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1" fontAlgn="base" latinLnBrk="0" hangingPunct="1">
          <a:lnSpc>
            <a:spcPct val="100000"/>
          </a:lnSpc>
          <a:spcBef>
            <a:spcPts val="13"/>
          </a:spcBef>
          <a:spcAft>
            <a:spcPts val="13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1" fontAlgn="base" latinLnBrk="0" hangingPunct="1">
          <a:lnSpc>
            <a:spcPct val="100000"/>
          </a:lnSpc>
          <a:spcBef>
            <a:spcPts val="13"/>
          </a:spcBef>
          <a:spcAft>
            <a:spcPts val="13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1" fontAlgn="base" latinLnBrk="0" hangingPunct="1">
          <a:lnSpc>
            <a:spcPct val="100000"/>
          </a:lnSpc>
          <a:spcBef>
            <a:spcPts val="13"/>
          </a:spcBef>
          <a:spcAft>
            <a:spcPts val="13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8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1" fontAlgn="base" latinLnBrk="0" hangingPunct="1">
          <a:lnSpc>
            <a:spcPct val="100000"/>
          </a:lnSpc>
          <a:spcBef>
            <a:spcPts val="13"/>
          </a:spcBef>
          <a:spcAft>
            <a:spcPts val="13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1" fontAlgn="base" latinLnBrk="0" hangingPunct="1">
          <a:lnSpc>
            <a:spcPct val="100000"/>
          </a:lnSpc>
          <a:spcBef>
            <a:spcPts val="13"/>
          </a:spcBef>
          <a:spcAft>
            <a:spcPts val="13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9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1" fontAlgn="base" latinLnBrk="0" hangingPunct="1">
          <a:lnSpc>
            <a:spcPct val="100000"/>
          </a:lnSpc>
          <a:spcBef>
            <a:spcPts val="13"/>
          </a:spcBef>
          <a:spcAft>
            <a:spcPts val="13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1" fontAlgn="base" latinLnBrk="0" hangingPunct="1">
          <a:lnSpc>
            <a:spcPct val="100000"/>
          </a:lnSpc>
          <a:spcBef>
            <a:spcPts val="13"/>
          </a:spcBef>
          <a:spcAft>
            <a:spcPts val="13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19764</TotalTime>
  <Words>2622</Words>
  <Application>Microsoft Office PowerPoint</Application>
  <PresentationFormat>Экран (4:3)</PresentationFormat>
  <Paragraphs>658</Paragraphs>
  <Slides>22</Slides>
  <Notes>20</Notes>
  <HiddenSlides>0</HiddenSlides>
  <MMClips>0</MMClips>
  <ScaleCrop>false</ScaleCrop>
  <HeadingPairs>
    <vt:vector size="6" baseType="variant">
      <vt:variant>
        <vt:lpstr>Тема</vt:lpstr>
      </vt:variant>
      <vt:variant>
        <vt:i4>12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35" baseType="lpstr">
      <vt:lpstr>Тема Office</vt:lpstr>
      <vt:lpstr>1_Тема Office</vt:lpstr>
      <vt:lpstr>2_Тема Office</vt:lpstr>
      <vt:lpstr>3_Тема Office</vt:lpstr>
      <vt:lpstr>4_Тема Office</vt:lpstr>
      <vt:lpstr>5_Тема Office</vt:lpstr>
      <vt:lpstr>6_Тема Office</vt:lpstr>
      <vt:lpstr>8_Тема Office</vt:lpstr>
      <vt:lpstr>9_Тема Office</vt:lpstr>
      <vt:lpstr>10_Тема Office</vt:lpstr>
      <vt:lpstr>11_Тема Office</vt:lpstr>
      <vt:lpstr>Воздушный поток</vt:lpstr>
      <vt:lpstr>Worksheet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admin</cp:lastModifiedBy>
  <cp:revision>964</cp:revision>
  <cp:lastPrinted>2020-06-01T14:24:13Z</cp:lastPrinted>
  <dcterms:created xsi:type="dcterms:W3CDTF">1601-01-01T00:00:00Z</dcterms:created>
  <dcterms:modified xsi:type="dcterms:W3CDTF">2024-07-15T10:21:34Z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