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notesSlides/notesSlide5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27"/>
  </p:notesMasterIdLst>
  <p:handoutMasterIdLst>
    <p:handoutMasterId r:id="rId28"/>
  </p:handoutMasterIdLst>
  <p:sldIdLst>
    <p:sldId id="294" r:id="rId2"/>
    <p:sldId id="302" r:id="rId3"/>
    <p:sldId id="310" r:id="rId4"/>
    <p:sldId id="288" r:id="rId5"/>
    <p:sldId id="312" r:id="rId6"/>
    <p:sldId id="304" r:id="rId7"/>
    <p:sldId id="305" r:id="rId8"/>
    <p:sldId id="306" r:id="rId9"/>
    <p:sldId id="307" r:id="rId10"/>
    <p:sldId id="308" r:id="rId11"/>
    <p:sldId id="300" r:id="rId12"/>
    <p:sldId id="314" r:id="rId13"/>
    <p:sldId id="289" r:id="rId14"/>
    <p:sldId id="280" r:id="rId15"/>
    <p:sldId id="297" r:id="rId16"/>
    <p:sldId id="315" r:id="rId17"/>
    <p:sldId id="318" r:id="rId18"/>
    <p:sldId id="319" r:id="rId19"/>
    <p:sldId id="320" r:id="rId20"/>
    <p:sldId id="321" r:id="rId21"/>
    <p:sldId id="322" r:id="rId22"/>
    <p:sldId id="317" r:id="rId23"/>
    <p:sldId id="283" r:id="rId24"/>
    <p:sldId id="296" r:id="rId25"/>
    <p:sldId id="301" r:id="rId26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009900"/>
    <a:srgbClr val="97F9FB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15" autoAdjust="0"/>
    <p:restoredTop sz="85995" autoAdjust="0"/>
  </p:normalViewPr>
  <p:slideViewPr>
    <p:cSldViewPr>
      <p:cViewPr varScale="1">
        <p:scale>
          <a:sx n="86" d="100"/>
          <a:sy n="86" d="100"/>
        </p:scale>
        <p:origin x="79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0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91010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4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5555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66666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7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8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8000472"/>
        <c:axId val="387993024"/>
        <c:axId val="0"/>
      </c:bar3DChart>
      <c:catAx>
        <c:axId val="388000472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87993024"/>
        <c:crosses val="autoZero"/>
        <c:auto val="1"/>
        <c:lblAlgn val="ctr"/>
        <c:lblOffset val="100"/>
        <c:tickMarkSkip val="1"/>
        <c:noMultiLvlLbl val="0"/>
      </c:catAx>
      <c:valAx>
        <c:axId val="387993024"/>
        <c:scaling>
          <c:orientation val="minMax"/>
        </c:scaling>
        <c:delete val="0"/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majorTickMark val="out"/>
        <c:minorTickMark val="none"/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88000472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85"/>
          <c:y val="0.42060086239220196"/>
          <c:w val="9.8360531020578956E-2"/>
          <c:h val="0.16094441319835065"/>
        </c:manualLayout>
      </c:layout>
      <c:overlay val="0"/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2304250559284116E-2"/>
          <c:y val="1.9713261648745598E-2"/>
          <c:w val="0.97762863534675903"/>
          <c:h val="0.9641577060931934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793976"/>
        <c:axId val="390795936"/>
      </c:barChart>
      <c:catAx>
        <c:axId val="390793976"/>
        <c:scaling>
          <c:orientation val="minMax"/>
        </c:scaling>
        <c:delete val="0"/>
        <c:axPos val="b"/>
        <c:majorTickMark val="cross"/>
        <c:minorTickMark val="none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90795936"/>
        <c:crosses val="autoZero"/>
        <c:auto val="1"/>
        <c:lblAlgn val="ctr"/>
        <c:lblOffset val="100"/>
        <c:tickMarkSkip val="1"/>
        <c:noMultiLvlLbl val="0"/>
      </c:catAx>
      <c:valAx>
        <c:axId val="390795936"/>
        <c:scaling>
          <c:orientation val="minMax"/>
        </c:scaling>
        <c:delete val="0"/>
        <c:axPos val="l"/>
        <c:majorTickMark val="cross"/>
        <c:minorTickMark val="none"/>
        <c:tickLblPos val="nextTo"/>
        <c:spPr>
          <a:ln w="148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2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90793976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42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87996552"/>
        <c:axId val="387994200"/>
        <c:axId val="0"/>
      </c:bar3DChart>
      <c:catAx>
        <c:axId val="387996552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87994200"/>
        <c:crosses val="autoZero"/>
        <c:auto val="1"/>
        <c:lblAlgn val="ctr"/>
        <c:lblOffset val="100"/>
        <c:tickMarkSkip val="1"/>
        <c:noMultiLvlLbl val="0"/>
      </c:catAx>
      <c:valAx>
        <c:axId val="387994200"/>
        <c:scaling>
          <c:orientation val="minMax"/>
        </c:scaling>
        <c:delete val="0"/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majorTickMark val="out"/>
        <c:minorTickMark val="none"/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87996552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79"/>
          <c:w val="8.8888993666211183E-2"/>
          <c:h val="0.12200954426151302"/>
        </c:manualLayout>
      </c:layout>
      <c:overlay val="0"/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277996500437494E-2"/>
          <c:y val="8.5974085985730767E-2"/>
          <c:w val="0.48715288713910826"/>
          <c:h val="0.8233569923477877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3684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0070C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bg2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0099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FF0000"/>
              </a:solidFill>
              <a:ln w="13684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-7.2917213473315937E-2"/>
                  <c:y val="0.1497301393663823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2664873140857388"/>
                  <c:y val="-0.2657981220657277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Tahoma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налоговые доходы 17,0%</c:v>
                </c:pt>
                <c:pt idx="1">
                  <c:v>неналоговые доходы 1,8%</c:v>
                </c:pt>
                <c:pt idx="2">
                  <c:v> поступления из областного бюджета 81,2%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 formatCode="0.0">
                  <c:v>156945</c:v>
                </c:pt>
                <c:pt idx="1">
                  <c:v>16771.2</c:v>
                </c:pt>
                <c:pt idx="2" formatCode="0.0">
                  <c:v>752083.1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4032283464566933"/>
          <c:y val="0.15379283575468566"/>
          <c:w val="0.44145767716535467"/>
          <c:h val="0.67832982144837606"/>
        </c:manualLayout>
      </c:layout>
      <c:overlay val="0"/>
      <c:txPr>
        <a:bodyPr/>
        <a:lstStyle/>
        <a:p>
          <a:pPr>
            <a:defRPr sz="1200" baseline="0">
              <a:latin typeface="Tahoma" pitchFamily="34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18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14101208"/>
        <c:axId val="390792016"/>
        <c:axId val="0"/>
      </c:bar3DChart>
      <c:catAx>
        <c:axId val="314101208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90792016"/>
        <c:crosses val="autoZero"/>
        <c:auto val="1"/>
        <c:lblAlgn val="ctr"/>
        <c:lblOffset val="100"/>
        <c:tickMarkSkip val="1"/>
        <c:noMultiLvlLbl val="0"/>
      </c:catAx>
      <c:valAx>
        <c:axId val="390792016"/>
        <c:scaling>
          <c:orientation val="minMax"/>
        </c:scaling>
        <c:delete val="0"/>
        <c:axPos val="l"/>
        <c:majorGridlines>
          <c:spPr>
            <a:ln w="1554">
              <a:solidFill>
                <a:schemeClr val="tx1"/>
              </a:solidFill>
              <a:prstDash val="solid"/>
            </a:ln>
          </c:spPr>
        </c:majorGridlines>
        <c:majorTickMark val="out"/>
        <c:minorTickMark val="none"/>
        <c:tickLblPos val="nextTo"/>
        <c:spPr>
          <a:ln w="155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87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14101208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>
        <c:manualLayout>
          <c:xMode val="edge"/>
          <c:yMode val="edge"/>
          <c:x val="0.89695538057742763"/>
          <c:y val="0.42060086239220196"/>
          <c:w val="9.8360531020578956E-2"/>
          <c:h val="0.16094441319835057"/>
        </c:manualLayout>
      </c:layout>
      <c:overlay val="0"/>
      <c:spPr>
        <a:noFill/>
        <a:ln w="1554">
          <a:solidFill>
            <a:schemeClr val="tx1"/>
          </a:solidFill>
          <a:prstDash val="solid"/>
        </a:ln>
      </c:spPr>
      <c:txPr>
        <a:bodyPr/>
        <a:lstStyle/>
        <a:p>
          <a:pPr>
            <a:defRPr sz="808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87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90796720"/>
        <c:axId val="390790448"/>
        <c:axId val="0"/>
      </c:bar3DChart>
      <c:catAx>
        <c:axId val="390796720"/>
        <c:scaling>
          <c:orientation val="minMax"/>
        </c:scaling>
        <c:delete val="0"/>
        <c:axPos val="b"/>
        <c:majorTickMark val="out"/>
        <c:minorTickMark val="none"/>
        <c:tickLblPos val="low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90790448"/>
        <c:crosses val="autoZero"/>
        <c:auto val="1"/>
        <c:lblAlgn val="ctr"/>
        <c:lblOffset val="100"/>
        <c:tickMarkSkip val="1"/>
        <c:noMultiLvlLbl val="0"/>
      </c:catAx>
      <c:valAx>
        <c:axId val="390790448"/>
        <c:scaling>
          <c:orientation val="minMax"/>
        </c:scaling>
        <c:delete val="0"/>
        <c:axPos val="l"/>
        <c:majorGridlines>
          <c:spPr>
            <a:ln w="1692">
              <a:solidFill>
                <a:schemeClr val="tx1"/>
              </a:solidFill>
              <a:prstDash val="solid"/>
            </a:ln>
          </c:spPr>
        </c:majorGridlines>
        <c:majorTickMark val="out"/>
        <c:minorTickMark val="none"/>
        <c:tickLblPos val="nextTo"/>
        <c:spPr>
          <a:ln w="169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62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390796720"/>
        <c:crosses val="autoZero"/>
        <c:crossBetween val="between"/>
      </c:valAx>
      <c:spPr>
        <a:noFill/>
        <a:ln w="25362">
          <a:noFill/>
        </a:ln>
      </c:spPr>
    </c:plotArea>
    <c:legend>
      <c:legendPos val="r"/>
      <c:layout>
        <c:manualLayout>
          <c:xMode val="edge"/>
          <c:yMode val="edge"/>
          <c:x val="0.90476181495277164"/>
          <c:y val="0.44019136244333068"/>
          <c:w val="8.8888993666211169E-2"/>
          <c:h val="0.12200954426151302"/>
        </c:manualLayout>
      </c:layout>
      <c:overlay val="0"/>
      <c:spPr>
        <a:noFill/>
        <a:ln w="1692">
          <a:solidFill>
            <a:schemeClr val="tx1"/>
          </a:solidFill>
          <a:prstDash val="solid"/>
        </a:ln>
      </c:spPr>
      <c:txPr>
        <a:bodyPr/>
        <a:lstStyle/>
        <a:p>
          <a:pPr>
            <a:defRPr sz="88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62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5277996500437487E-2"/>
          <c:y val="8.5974085985730767E-2"/>
          <c:w val="0.48715288713910826"/>
          <c:h val="0.823356992347787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50,2%</a:t>
                    </a:r>
                  </a:p>
                  <a:p>
                    <a:endParaRPr lang="en-US" dirty="0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>
                  <a:solidFill>
                    <a:schemeClr val="lt1">
                      <a:lumMod val="95000"/>
                      <a:alpha val="54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Sheet1!$B$1:$E$1</c:f>
              <c:strCache>
                <c:ptCount val="4"/>
                <c:pt idx="0">
                  <c:v>дотации 12,8</c:v>
                </c:pt>
                <c:pt idx="1">
                  <c:v>Субвенции 24,1</c:v>
                </c:pt>
                <c:pt idx="2">
                  <c:v>субсидии 50,2</c:v>
                </c:pt>
                <c:pt idx="3">
                  <c:v>иные межбюджетные трансферты 12,9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 formatCode="0.0">
                  <c:v>96149</c:v>
                </c:pt>
                <c:pt idx="1">
                  <c:v>181129.1</c:v>
                </c:pt>
                <c:pt idx="2" formatCode="0.0">
                  <c:v>377605</c:v>
                </c:pt>
                <c:pt idx="3" formatCode="0.0">
                  <c:v>97200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410531496062993"/>
          <c:y val="0.18239325718088056"/>
          <c:w val="0.29623370516185477"/>
          <c:h val="0.338733503382499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0912698412698412E-2"/>
          <c:y val="1.2471655328798186E-2"/>
          <c:w val="0.98015873015873012"/>
          <c:h val="0.97732426303855158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0796328"/>
        <c:axId val="390789272"/>
      </c:barChart>
      <c:catAx>
        <c:axId val="390796328"/>
        <c:scaling>
          <c:orientation val="minMax"/>
        </c:scaling>
        <c:delete val="0"/>
        <c:axPos val="b"/>
        <c:majorTickMark val="cross"/>
        <c:minorTickMark val="none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90789272"/>
        <c:crosses val="autoZero"/>
        <c:auto val="1"/>
        <c:lblAlgn val="ctr"/>
        <c:lblOffset val="100"/>
        <c:tickMarkSkip val="1"/>
        <c:noMultiLvlLbl val="0"/>
      </c:catAx>
      <c:valAx>
        <c:axId val="390789272"/>
        <c:scaling>
          <c:orientation val="minMax"/>
        </c:scaling>
        <c:delete val="0"/>
        <c:axPos val="l"/>
        <c:majorTickMark val="cross"/>
        <c:minorTickMark val="none"/>
        <c:tickLblPos val="nextTo"/>
        <c:spPr>
          <a:ln w="13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1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390796328"/>
        <c:crosses val="autoZero"/>
        <c:crossBetween val="between"/>
      </c:valAx>
      <c:spPr>
        <a:noFill/>
        <a:ln w="25379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41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  <c:spPr>
        <a:noFill/>
        <a:ln w="14153">
          <a:solidFill>
            <a:schemeClr val="tx1"/>
          </a:solidFill>
          <a:prstDash val="solid"/>
        </a:ln>
      </c:spPr>
    </c:sideWall>
    <c:backWall>
      <c:thickness val="0"/>
      <c:spPr>
        <a:noFill/>
        <a:ln w="14153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9229805864784144"/>
          <c:y val="2.7959137760841118E-2"/>
          <c:w val="0.75427697076658518"/>
          <c:h val="0.6155842152384013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chemeClr val="accent1"/>
            </a:solidFill>
            <a:ln w="14153">
              <a:solidFill>
                <a:schemeClr val="tx1"/>
              </a:solidFill>
              <a:prstDash val="solid"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2"/>
            <c:invertIfNegative val="0"/>
            <c:bubble3D val="0"/>
            <c:spPr>
              <a:solidFill>
                <a:schemeClr val="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3"/>
            <c:invertIfNegative val="0"/>
            <c:bubble3D val="0"/>
            <c:spPr>
              <a:solidFill>
                <a:schemeClr val="folHlink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4"/>
            <c:invertIfNegative val="0"/>
            <c:bubble3D val="0"/>
            <c:spPr>
              <a:solidFill>
                <a:schemeClr val="bg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5"/>
            <c:invertIfNegative val="0"/>
            <c:bubble3D val="0"/>
            <c:spPr>
              <a:solidFill>
                <a:schemeClr val="tx2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6"/>
            <c:invertIfNegative val="0"/>
            <c:bubble3D val="0"/>
            <c:spPr>
              <a:solidFill>
                <a:srgbClr val="0066CC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7"/>
            <c:invertIfNegative val="0"/>
            <c:bubble3D val="0"/>
            <c:spPr>
              <a:solidFill>
                <a:srgbClr val="CCCCFF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8"/>
            <c:invertIfNegative val="0"/>
            <c:bubble3D val="0"/>
            <c:spPr>
              <a:solidFill>
                <a:srgbClr val="FF00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9"/>
            <c:invertIfNegative val="0"/>
            <c:bubble3D val="0"/>
            <c:spPr>
              <a:solidFill>
                <a:srgbClr val="FF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dPt>
            <c:idx val="10"/>
            <c:invertIfNegative val="0"/>
            <c:bubble3D val="0"/>
            <c:spPr>
              <a:solidFill>
                <a:srgbClr val="00FF00"/>
              </a:solidFill>
              <a:ln w="14153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Sheet1!$B$2:$Q$2</c:f>
              <c:numCache>
                <c:formatCode>0.00</c:formatCode>
                <c:ptCount val="12"/>
                <c:pt idx="0" formatCode="0.0">
                  <c:v>8.1</c:v>
                </c:pt>
                <c:pt idx="1">
                  <c:v>0.08</c:v>
                </c:pt>
                <c:pt idx="2">
                  <c:v>0.04</c:v>
                </c:pt>
                <c:pt idx="3" formatCode="0.0">
                  <c:v>15.5</c:v>
                </c:pt>
                <c:pt idx="4" formatCode="0.0">
                  <c:v>26.2</c:v>
                </c:pt>
                <c:pt idx="5">
                  <c:v>0.04</c:v>
                </c:pt>
                <c:pt idx="6" formatCode="0.0">
                  <c:v>41.4</c:v>
                </c:pt>
                <c:pt idx="7" formatCode="0.0">
                  <c:v>7.5</c:v>
                </c:pt>
                <c:pt idx="8" formatCode="0.0">
                  <c:v>0.9</c:v>
                </c:pt>
                <c:pt idx="9" formatCode="0.0">
                  <c:v>0.2</c:v>
                </c:pt>
                <c:pt idx="10">
                  <c:v>0.04</c:v>
                </c:pt>
                <c:pt idx="11" formatCode="0.0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chemeClr val="accent2"/>
            </a:solidFill>
            <a:ln w="141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Sheet1!$B$3:$Q$3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chemeClr val="hlink"/>
            </a:solidFill>
            <a:ln w="14153">
              <a:solidFill>
                <a:schemeClr val="tx1"/>
              </a:solidFill>
              <a:prstDash val="solid"/>
            </a:ln>
          </c:spPr>
          <c:invertIfNegative val="0"/>
          <c:cat>
            <c:strRef>
              <c:f>Sheet1!$B$1:$Q$1</c:f>
              <c:strCache>
                <c:ptCount val="12"/>
                <c:pt idx="0">
                  <c:v>Общегосударственные вопросы -8,1%</c:v>
                </c:pt>
                <c:pt idx="1">
                  <c:v>Национальная оборона - 0,08%</c:v>
                </c:pt>
                <c:pt idx="2">
                  <c:v>Национальная безопасность и правоохранительная деятельность - 0,04%</c:v>
                </c:pt>
                <c:pt idx="3">
                  <c:v>Национальная экономика - 15,5%</c:v>
                </c:pt>
                <c:pt idx="4">
                  <c:v>Жилищно-коммунальное хозяйство -26,2%</c:v>
                </c:pt>
                <c:pt idx="5">
                  <c:v>Охрана окружающей среды-0,04%</c:v>
                </c:pt>
                <c:pt idx="6">
                  <c:v>Образование - 41,4%</c:v>
                </c:pt>
                <c:pt idx="7">
                  <c:v>Культура -7,5%</c:v>
                </c:pt>
                <c:pt idx="8">
                  <c:v>Социальная политика - 0,9%</c:v>
                </c:pt>
                <c:pt idx="9">
                  <c:v>Физическая культура и спорт - 0,2%</c:v>
                </c:pt>
                <c:pt idx="10">
                  <c:v>Средства массовой информации - 0,04%</c:v>
                </c:pt>
                <c:pt idx="11">
                  <c:v>Обслуживание муниципального долга 0,0%</c:v>
                </c:pt>
              </c:strCache>
            </c:strRef>
          </c:cat>
          <c:val>
            <c:numRef>
              <c:f>Sheet1!$B$4:$Q$4</c:f>
              <c:numCache>
                <c:formatCode>General</c:formatCode>
                <c:ptCount val="12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0789664"/>
        <c:axId val="390793584"/>
        <c:axId val="0"/>
      </c:bar3DChart>
      <c:catAx>
        <c:axId val="390789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ru-RU"/>
          </a:p>
        </c:txPr>
        <c:crossAx val="390793584"/>
        <c:crosses val="autoZero"/>
        <c:auto val="1"/>
        <c:lblAlgn val="ctr"/>
        <c:lblOffset val="100"/>
        <c:noMultiLvlLbl val="0"/>
      </c:catAx>
      <c:valAx>
        <c:axId val="390793584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390789664"/>
        <c:crosses val="autoZero"/>
        <c:crossBetween val="between"/>
      </c:valAx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146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382794823060912E-3"/>
          <c:y val="0.24287153295027311"/>
          <c:w val="0.41982182628062548"/>
          <c:h val="0.6842105263157896"/>
        </c:manualLayout>
      </c:layout>
      <c:pieChart>
        <c:varyColors val="1"/>
        <c:ser>
          <c:idx val="0"/>
          <c:order val="0"/>
          <c:spPr>
            <a:solidFill>
              <a:schemeClr val="accent1"/>
            </a:solidFill>
            <a:ln w="12002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00990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chemeClr val="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chemeClr val="folHlink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chemeClr val="bg2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002060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2002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42,3%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7,5%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0,3%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9425174223911665E-2"/>
                  <c:y val="-0.164017876143860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25,5%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>
                    <c:manualLayout>
                      <c:w val="6.5732758620689655E-2"/>
                      <c:h val="4.0540540540540543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2891494705403328E-2"/>
                  <c:y val="3.3015889905653691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14,4%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8,2%</a:t>
                    </a:r>
                  </a:p>
                  <a:p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0,0%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0,2%</a:t>
                    </a:r>
                  </a:p>
                  <a:p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 w="24010">
                <a:noFill/>
              </a:ln>
            </c:spPr>
            <c:txPr>
              <a:bodyPr/>
              <a:lstStyle/>
              <a:p>
                <a:pPr>
                  <a:defRPr sz="132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 </c:separator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Sheet1!$B$1:$L$1</c:f>
              <c:strCache>
                <c:ptCount val="11"/>
                <c:pt idx="0">
                  <c:v>Развитие образования,молодежной политики и физической культуры и спорта в МО "Печорский муниципальный округ" на 2024-2026 годы 42,3%</c:v>
                </c:pt>
                <c:pt idx="1">
                  <c:v>Развитие культуры в МО "Печорский муниципальный округ"на 2024-2026 годы 7,5%</c:v>
                </c:pt>
                <c:pt idx="2">
                  <c:v>Содействие экономическому развитию и инвестиционной привлекательности МО "Печорский муниципальный округ" на 2024-2026 годы 0,4%</c:v>
                </c:pt>
                <c:pt idx="3">
                  <c:v>Обеспечение безопасности граждан на территории МО "Печорский муниципальный округ" на 2024-2026 годы 0,3%</c:v>
                </c:pt>
                <c:pt idx="4">
                  <c:v>Комплексное развитие систем коммунальной инфраструктуры и благоустройства МО "Печорский муниципальный округ" на 2024-2026 годы 25,5%</c:v>
                </c:pt>
                <c:pt idx="5">
                  <c:v>Развитие транспортного обслуживания населения на территории МО "Печорский муниципальный округ" на 2024-2026 годы   14,4%</c:v>
                </c:pt>
                <c:pt idx="6">
                  <c:v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МО" Печорский муниципальный округ" на 2024-2026 годы 8,2%</c:v>
                </c:pt>
                <c:pt idx="7">
                  <c:v>Формирование современной городской среды МО "Печорский муниципальный округ" на 2024-2026 годы 0,6%</c:v>
                </c:pt>
                <c:pt idx="8">
                  <c:v>Общественное здоровье населения МО "Печорский муниципальный округ" на 2024-2026 годы   0,0%</c:v>
                </c:pt>
                <c:pt idx="9">
                  <c:v>Комплексное развитие сельских территорий МО "Печорский муниципальный округ" на 2024-2026 годы 0,6%</c:v>
                </c:pt>
                <c:pt idx="10">
                  <c:v>Непрограммные расходы   0,2%</c:v>
                </c:pt>
              </c:strCache>
            </c:strRef>
          </c:cat>
          <c:val>
            <c:numRef>
              <c:f>Sheet1!$B$2:$L$2</c:f>
              <c:numCache>
                <c:formatCode>0.0</c:formatCode>
                <c:ptCount val="11"/>
                <c:pt idx="0">
                  <c:v>391846.3</c:v>
                </c:pt>
                <c:pt idx="1">
                  <c:v>69232.399999999994</c:v>
                </c:pt>
                <c:pt idx="2">
                  <c:v>3228</c:v>
                </c:pt>
                <c:pt idx="3">
                  <c:v>2918.6</c:v>
                </c:pt>
                <c:pt idx="4">
                  <c:v>236351</c:v>
                </c:pt>
                <c:pt idx="5">
                  <c:v>133552.5</c:v>
                </c:pt>
                <c:pt idx="6">
                  <c:v>75509.100000000006</c:v>
                </c:pt>
                <c:pt idx="7">
                  <c:v>5874.4</c:v>
                </c:pt>
                <c:pt idx="8">
                  <c:v>9</c:v>
                </c:pt>
                <c:pt idx="9">
                  <c:v>5723</c:v>
                </c:pt>
                <c:pt idx="10">
                  <c:v>1555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96">
          <a:noFill/>
        </a:ln>
      </c:spPr>
    </c:plotArea>
    <c:legend>
      <c:legendPos val="r"/>
      <c:layout>
        <c:manualLayout>
          <c:xMode val="edge"/>
          <c:yMode val="edge"/>
          <c:x val="0.4899825776088334"/>
          <c:y val="2.7373554657019229E-2"/>
          <c:w val="0.46839080459770116"/>
          <c:h val="0.94635809037383845"/>
        </c:manualLayout>
      </c:layout>
      <c:overlay val="0"/>
      <c:txPr>
        <a:bodyPr/>
        <a:lstStyle/>
        <a:p>
          <a:pPr>
            <a:defRPr sz="900" b="1" i="0" baseline="0"/>
          </a:pPr>
          <a:endParaRPr lang="ru-RU"/>
        </a:p>
      </c:txPr>
    </c:legend>
    <c:plotVisOnly val="1"/>
    <c:dispBlanksAs val="zero"/>
    <c:showDLblsOverMax val="0"/>
  </c:chart>
  <c:spPr>
    <a:gradFill>
      <a:gsLst>
        <a:gs pos="0">
          <a:schemeClr val="bg2"/>
        </a:gs>
        <a:gs pos="50000">
          <a:schemeClr val="bg1"/>
        </a:gs>
        <a:gs pos="100000">
          <a:schemeClr val="bg2"/>
        </a:gs>
      </a:gsLst>
      <a:lin ang="5400000" scaled="1"/>
    </a:gradFill>
    <a:ln>
      <a:noFill/>
    </a:ln>
  </c:spPr>
  <c:txPr>
    <a:bodyPr/>
    <a:lstStyle/>
    <a:p>
      <a:pPr>
        <a:defRPr sz="132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7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0.95975</cdr:x>
      <cdr:y>0.41325</cdr:y>
    </cdr:from>
    <cdr:to>
      <cdr:x>0.98525</cdr:x>
      <cdr:y>0.49125</cdr:y>
    </cdr:to>
    <cdr:sp macro="" textlink="">
      <cdr:nvSpPr>
        <cdr:cNvPr id="1945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9214752" y="3471734"/>
          <a:ext cx="244830" cy="6552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32004" rIns="36576" bIns="32004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50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398" y="0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39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398" y="9428242"/>
            <a:ext cx="2945659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B1AB2A-21F5-4EE9-82E3-4C0578E23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668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398" y="0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11295F-E8E6-42D3-A201-CF5610EC350C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10"/>
            <a:ext cx="5438140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398" y="9428242"/>
            <a:ext cx="2945659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27DF3D6-A56B-409F-8266-77A0DC12D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760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89253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A81B0D-B2F9-472E-9BB0-9FDEE4A3D7C8}" type="slidenum">
              <a:rPr lang="ru-RU" smtClean="0"/>
              <a:pPr/>
              <a:t>12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59160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752F1F-E6A3-441E-8BF3-056C105A7099}" type="slidenum">
              <a:rPr lang="ru-RU" smtClean="0"/>
              <a:pPr/>
              <a:t>13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67240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AE57287-F7C6-4357-A5A1-C897D116344B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42699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7DF3D6-A56B-409F-8266-77A0DC12DA3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354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C2E719-6A0F-4126-8434-90CF4962FBD6}" type="slidenum">
              <a:rPr lang="ru-RU" smtClean="0"/>
              <a:pPr/>
              <a:t>24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027267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519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0519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38071-0F8D-40F3-82E7-98823CE8F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A9A65-F5EA-434A-8165-9646EACDB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6B0F7-66D7-4839-9711-B2C79A5C8C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88A1A-4D0A-4B0C-B264-779F895C9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7B7D-D650-4A68-A112-2E4569E53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4D49A-E351-4C32-BD4A-922C5C57B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3872D-8D27-4DE4-B67E-D9D901B46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7EFC-43BF-4A02-A218-2C418E8935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9E840-7AA7-47AA-914E-A6177F5C2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1270F-8BB8-4DC2-84B9-9B58D5C9C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28439-8008-4F32-AEC6-D1B6E3DF7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8BC3B-2B3C-49D3-9FDB-CF28900C9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904C3-8BC5-47F7-85CB-8E0B25A1B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0413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3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4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5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416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416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416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416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416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D1A853-EA9C-4A5C-99C2-69E77487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9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2895600" y="1676400"/>
            <a:ext cx="3124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Проект бюджета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676400" y="2514600"/>
            <a:ext cx="6019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муниципального образования</a:t>
            </a: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152400" y="3276600"/>
            <a:ext cx="88392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"Печорский 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муниципальный округ Псковской области"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chemeClr val="tx1">
                  <a:alpha val="50195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4" name="WordArt 6"/>
          <p:cNvSpPr>
            <a:spLocks noChangeArrowheads="1" noChangeShapeType="1" noTextEdit="1"/>
          </p:cNvSpPr>
          <p:nvPr/>
        </p:nvSpPr>
        <p:spPr bwMode="auto">
          <a:xfrm>
            <a:off x="762000" y="3962400"/>
            <a:ext cx="7467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на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2024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 и </a:t>
            </a:r>
          </a:p>
          <a:p>
            <a:pPr algn="ctr"/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плановый период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2025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и </a:t>
            </a:r>
            <a:r>
              <a:rPr lang="ru-RU" sz="28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2026 </a:t>
            </a:r>
            <a:r>
              <a:rPr lang="ru-RU" sz="28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tx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годов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6398" y="517699"/>
            <a:ext cx="919002" cy="9205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НЕНАЛОГОВЫЕ ДОХОДЫ</a:t>
            </a:r>
          </a:p>
        </p:txBody>
      </p:sp>
      <p:sp>
        <p:nvSpPr>
          <p:cNvPr id="15363" name="AutoShape 5"/>
          <p:cNvSpPr>
            <a:spLocks noChangeArrowheads="1"/>
          </p:cNvSpPr>
          <p:nvPr/>
        </p:nvSpPr>
        <p:spPr bwMode="auto">
          <a:xfrm>
            <a:off x="12954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838200" y="2819400"/>
            <a:ext cx="2286000" cy="1295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4" name="Rectangle 8"/>
          <p:cNvSpPr>
            <a:spLocks noChangeArrowheads="1"/>
          </p:cNvSpPr>
          <p:nvPr/>
        </p:nvSpPr>
        <p:spPr bwMode="auto">
          <a:xfrm>
            <a:off x="2514600" y="2362200"/>
            <a:ext cx="1981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продажи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материальных 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нематериальных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активов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8 554,2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4,9% 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6" name="AutoShape 11"/>
          <p:cNvSpPr>
            <a:spLocks noChangeArrowheads="1"/>
          </p:cNvSpPr>
          <p:nvPr/>
        </p:nvSpPr>
        <p:spPr bwMode="auto">
          <a:xfrm>
            <a:off x="5257800" y="12954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48" name="Rectangle 12"/>
          <p:cNvSpPr>
            <a:spLocks noChangeArrowheads="1"/>
          </p:cNvSpPr>
          <p:nvPr/>
        </p:nvSpPr>
        <p:spPr bwMode="auto">
          <a:xfrm>
            <a:off x="4648200" y="2362200"/>
            <a:ext cx="19050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Штрафы,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санкции,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возмещение ущерба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210,0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0,1% от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68" name="AutoShape 13"/>
          <p:cNvSpPr>
            <a:spLocks noChangeArrowheads="1"/>
          </p:cNvSpPr>
          <p:nvPr/>
        </p:nvSpPr>
        <p:spPr bwMode="auto">
          <a:xfrm>
            <a:off x="69342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0" name="Rectangle 14"/>
          <p:cNvSpPr>
            <a:spLocks noChangeArrowheads="1"/>
          </p:cNvSpPr>
          <p:nvPr/>
        </p:nvSpPr>
        <p:spPr bwMode="auto">
          <a:xfrm>
            <a:off x="6629400" y="2362200"/>
            <a:ext cx="23622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Платежи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  пользовании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природными ресурсами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298,0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Норматив зачисления </a:t>
            </a: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60%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0,2% </a:t>
            </a: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5370" name="AutoShape 15"/>
          <p:cNvSpPr>
            <a:spLocks noChangeArrowheads="1"/>
          </p:cNvSpPr>
          <p:nvPr/>
        </p:nvSpPr>
        <p:spPr bwMode="auto">
          <a:xfrm>
            <a:off x="3352800" y="1219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FF00FF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4752" name="Rectangle 16"/>
          <p:cNvSpPr>
            <a:spLocks noChangeArrowheads="1"/>
          </p:cNvSpPr>
          <p:nvPr/>
        </p:nvSpPr>
        <p:spPr bwMode="auto">
          <a:xfrm>
            <a:off x="228600" y="2362200"/>
            <a:ext cx="2133600" cy="2819400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Доходы от  использования 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имущества,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находящегося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муниципальной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собственности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7 709,0 </a:t>
            </a: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тыс.руб</a:t>
            </a: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4,4% </a:t>
            </a: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от собственных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доходов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endParaRPr lang="ru-RU" sz="16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381000"/>
            <a:ext cx="7620000" cy="6248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Безвозмездные поступления  из областного бюджета в бюджет МО «Печорский муниципальный округ Псковской области» на 2024 год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      Дотации   96 149,0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Субвенции 181 129,1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Субсидии 377 605,0 т.р.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Иные межбюджетные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трансферты  97 200,0 т.р.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dirty="0" smtClean="0"/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2362200" y="19812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600"/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1828800" y="28194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609600" y="4800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4"/>
          <p:cNvSpPr>
            <a:spLocks noChangeArrowheads="1"/>
          </p:cNvSpPr>
          <p:nvPr/>
        </p:nvSpPr>
        <p:spPr bwMode="auto">
          <a:xfrm>
            <a:off x="1219200" y="3657600"/>
            <a:ext cx="976313" cy="485775"/>
          </a:xfrm>
          <a:prstGeom prst="chevron">
            <a:avLst>
              <a:gd name="adj" fmla="val 50245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tx1"/>
                </a:solidFill>
              </a:rPr>
              <a:t>Безвозмездные поступления из областного бюджета в бюджет МО «Печорский муниципальный округ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Псковской области»  на 2024 год</a:t>
            </a:r>
            <a:br>
              <a:rPr lang="ru-RU" sz="2400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030007319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17084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487" name="Group 271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2351764000"/>
              </p:ext>
            </p:extLst>
          </p:nvPr>
        </p:nvGraphicFramePr>
        <p:xfrm>
          <a:off x="457200" y="0"/>
          <a:ext cx="8305800" cy="5862777"/>
        </p:xfrm>
        <a:graphic>
          <a:graphicData uri="http://schemas.openxmlformats.org/drawingml/2006/table">
            <a:tbl>
              <a:tblPr/>
              <a:tblGrid>
                <a:gridCol w="4267200"/>
                <a:gridCol w="1981200"/>
                <a:gridCol w="2057400"/>
              </a:tblGrid>
              <a:tr h="80565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Расходы бюджета МО"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области" на 2024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0217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вес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457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расходов  в т.ч: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925 799,3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Общегосударственные вопросы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74 755,6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оборона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750,1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19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безопасность и     правоохранительная деятельность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382,0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Национальная экономика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143 367,5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Жилищно-коммунальное хозяйство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242 537,4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Охрана окружающей среды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Образование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383 803,4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94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Культура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69 161,4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Социальная политика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8 331,0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822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Физ.культура и спорт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2 092,9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85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Средства массовой информации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011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Обслуживание муниципального долга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02" name="Rectangle 34"/>
          <p:cNvSpPr>
            <a:spLocks noGrp="1" noChangeArrowheads="1"/>
          </p:cNvSpPr>
          <p:nvPr>
            <p:ph type="title"/>
          </p:nvPr>
        </p:nvSpPr>
        <p:spPr>
          <a:xfrm>
            <a:off x="457200" y="1"/>
            <a:ext cx="82296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Структура расходов по разделам бюджета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МО «Печорский муниципальный округ Псковской области»  на 2024 год</a:t>
            </a:r>
          </a:p>
        </p:txBody>
      </p:sp>
      <p:graphicFrame>
        <p:nvGraphicFramePr>
          <p:cNvPr id="5" name="Object 32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146300"/>
          <a:ext cx="3937000" cy="3436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3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01040629"/>
              </p:ext>
            </p:extLst>
          </p:nvPr>
        </p:nvGraphicFramePr>
        <p:xfrm>
          <a:off x="152400" y="1245094"/>
          <a:ext cx="8839200" cy="5457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0"/>
            <a:ext cx="8839200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Распределение бюджетных  ассигнований по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муниципальным программам</a:t>
            </a:r>
            <a:endParaRPr lang="ru-RU" sz="14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образования, молодежной политики и физической культуры и спорта в МО «Печорский  муниципальный округ» на 2024-2026годы  </a:t>
            </a:r>
            <a:r>
              <a:rPr lang="ru-RU" sz="1400" b="1" dirty="0" smtClean="0"/>
              <a:t>    </a:t>
            </a:r>
            <a:r>
              <a:rPr lang="ru-RU" sz="1400" b="1" dirty="0" smtClean="0">
                <a:solidFill>
                  <a:schemeClr val="accent1"/>
                </a:solidFill>
              </a:rPr>
              <a:t>391 846,3 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Развитие культуры в МО «Печорский муниципальный округ»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dirty="0" smtClean="0">
                <a:solidFill>
                  <a:schemeClr val="tx2"/>
                </a:solidFill>
              </a:rPr>
              <a:t>на 2024-2026 годы  </a:t>
            </a:r>
            <a:r>
              <a:rPr lang="ru-RU" sz="1400" b="1" dirty="0" smtClean="0">
                <a:solidFill>
                  <a:schemeClr val="accent1"/>
                </a:solidFill>
              </a:rPr>
              <a:t>69 232,4 тыс. руб.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b="1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948716"/>
              </p:ext>
            </p:extLst>
          </p:nvPr>
        </p:nvGraphicFramePr>
        <p:xfrm>
          <a:off x="304800" y="1219201"/>
          <a:ext cx="8610599" cy="2570480"/>
        </p:xfrm>
        <a:graphic>
          <a:graphicData uri="http://schemas.openxmlformats.org/drawingml/2006/table">
            <a:tbl>
              <a:tblPr/>
              <a:tblGrid>
                <a:gridCol w="4612804"/>
                <a:gridCol w="1230104"/>
                <a:gridCol w="1370948"/>
                <a:gridCol w="1396743"/>
              </a:tblGrid>
              <a:tr h="14382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8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6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26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дошкольного, общего, дополнительного образования»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387 503,4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97094,4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290 409,0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«Молодое поколение»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1611,0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1611,0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системы защиты прав детей»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827">
                <a:tc>
                  <a:txBody>
                    <a:bodyPr/>
                    <a:lstStyle/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физической культуры и спорта»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2092,9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2007,9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7">
                <a:tc>
                  <a:txBody>
                    <a:bodyPr/>
                    <a:lstStyle/>
                    <a:p>
                      <a:pPr indent="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391846,3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100 713,3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291 133,0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419123"/>
              </p:ext>
            </p:extLst>
          </p:nvPr>
        </p:nvGraphicFramePr>
        <p:xfrm>
          <a:off x="304798" y="4648202"/>
          <a:ext cx="8610600" cy="1676397"/>
        </p:xfrm>
        <a:graphic>
          <a:graphicData uri="http://schemas.openxmlformats.org/drawingml/2006/table">
            <a:tbl>
              <a:tblPr/>
              <a:tblGrid>
                <a:gridCol w="3234781"/>
                <a:gridCol w="1646417"/>
                <a:gridCol w="1864701"/>
                <a:gridCol w="1864701"/>
              </a:tblGrid>
              <a:tr h="297457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4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Подпрограмма «Развитие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культуры»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69232,4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39636,4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29596,0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57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69232,4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39636,4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29596,0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2"/>
            <a:ext cx="8229600" cy="6503987"/>
          </a:xfrm>
        </p:spPr>
        <p:txBody>
          <a:bodyPr/>
          <a:lstStyle/>
          <a:p>
            <a:pPr marL="0" indent="0" algn="ctr">
              <a:buNone/>
            </a:pPr>
            <a:endParaRPr lang="ru-RU" sz="200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ru-RU" sz="200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ru-RU" sz="2000" smtClean="0">
                <a:solidFill>
                  <a:srgbClr val="000000"/>
                </a:solidFill>
              </a:rPr>
              <a:t>Распределение бюджетных  ассигнований по муниципальным программам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r>
              <a:rPr lang="ru-RU" sz="1400" b="1" smtClean="0">
                <a:solidFill>
                  <a:srgbClr val="DBBD71"/>
                </a:solidFill>
              </a:rPr>
              <a:t>Содействие экономическому развитию и инвестиционной привлекательности МО «Печорский муниципальный округ» на 2024-2026 годы  </a:t>
            </a:r>
            <a:r>
              <a:rPr lang="ru-RU" sz="1400" b="1" smtClean="0">
                <a:solidFill>
                  <a:srgbClr val="F8A500"/>
                </a:solidFill>
              </a:rPr>
              <a:t>3 228,0 тыс. руб.</a:t>
            </a: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8A500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FFFFFF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smtClean="0">
              <a:solidFill>
                <a:srgbClr val="DBBD71"/>
              </a:solidFill>
            </a:endParaRPr>
          </a:p>
          <a:p>
            <a:pPr lvl="0" eaLnBrk="1" hangingPunct="1">
              <a:lnSpc>
                <a:spcPct val="80000"/>
              </a:lnSpc>
              <a:buClr>
                <a:srgbClr val="FFCC66"/>
              </a:buClr>
              <a:buNone/>
              <a:defRPr/>
            </a:pPr>
            <a:endParaRPr lang="ru-RU" sz="1400" b="1" dirty="0">
              <a:solidFill>
                <a:srgbClr val="DBBD7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330667"/>
              </p:ext>
            </p:extLst>
          </p:nvPr>
        </p:nvGraphicFramePr>
        <p:xfrm>
          <a:off x="457201" y="2362199"/>
          <a:ext cx="8153400" cy="3200400"/>
        </p:xfrm>
        <a:graphic>
          <a:graphicData uri="http://schemas.openxmlformats.org/drawingml/2006/table">
            <a:tbl>
              <a:tblPr/>
              <a:tblGrid>
                <a:gridCol w="4079466"/>
                <a:gridCol w="1406933"/>
                <a:gridCol w="1371600"/>
                <a:gridCol w="1295401"/>
              </a:tblGrid>
              <a:tr h="30141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7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туристического комплекса Печорского района»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«Развитие   и поддержка малого и среднего предпринимательства в Печорском районе»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«Развитие   сельского хозяйства в Печорском районе»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2792,0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2792,0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3228,0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2928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080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52400"/>
            <a:ext cx="762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endParaRPr lang="ru-RU" sz="2000" kern="0" dirty="0" smtClean="0">
              <a:solidFill>
                <a:srgbClr val="0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</a:t>
            </a: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990600"/>
            <a:ext cx="8077200" cy="129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 smtClean="0">
              <a:solidFill>
                <a:srgbClr val="DBBD7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r>
              <a:rPr lang="ru-RU" sz="1400" b="1" kern="0" dirty="0" smtClean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Обеспечение </a:t>
            </a:r>
            <a:r>
              <a:rPr lang="ru-RU" sz="1400" b="1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безопасности граждан на территории МО «Печорский муниципальный округ» на 2024-2026 годы     </a:t>
            </a:r>
            <a:r>
              <a:rPr lang="ru-RU" sz="1400" b="1" kern="0" dirty="0">
                <a:solidFill>
                  <a:srgbClr val="F8A5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2 918,6 тыс. руб.</a:t>
            </a: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Clr>
                <a:srgbClr val="FFCC66"/>
              </a:buClr>
              <a:buSzPct val="65000"/>
              <a:defRPr/>
            </a:pPr>
            <a:endParaRPr lang="ru-RU" sz="14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5593"/>
              </p:ext>
            </p:extLst>
          </p:nvPr>
        </p:nvGraphicFramePr>
        <p:xfrm>
          <a:off x="457200" y="2209798"/>
          <a:ext cx="8458200" cy="3505202"/>
        </p:xfrm>
        <a:graphic>
          <a:graphicData uri="http://schemas.openxmlformats.org/drawingml/2006/table">
            <a:tbl>
              <a:tblPr/>
              <a:tblGrid>
                <a:gridCol w="4648200"/>
                <a:gridCol w="1295400"/>
                <a:gridCol w="1255400"/>
                <a:gridCol w="1259200"/>
              </a:tblGrid>
              <a:tr h="30905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9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63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«Пожарная безопасность муниципального образования «Печорский муниципальный округ»» 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382,0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«Антинаркотическая деятельность на территории МО «Печорский муниципальный округ»»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32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«Пограничная безопасность и профилактика преступлений и правонарушений на территории муниципального образования «Печорский муниципальный округ»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2486,6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2463,0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54">
                <a:tc>
                  <a:txBody>
                    <a:bodyPr/>
                    <a:lstStyle/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2918,6</a:t>
                      </a:r>
                      <a:endParaRPr lang="ru-RU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99,6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092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914400"/>
            <a:ext cx="586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400" y="1752600"/>
            <a:ext cx="6781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  <a:buSzPts val="1000"/>
              <a:tabLst>
                <a:tab pos="1178560" algn="l"/>
              </a:tabLst>
            </a:pP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«Комплексное </a:t>
            </a:r>
            <a:r>
              <a:rPr lang="ru-RU" sz="14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развитие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 систем коммунальной инфраструктуры и благоустройства МО «Печорский муниципальный округ» на 2024-2026 гг.» </a:t>
            </a:r>
            <a:r>
              <a:rPr lang="ru-RU" sz="1400" b="1" dirty="0" smtClean="0">
                <a:latin typeface="+mn-lt"/>
                <a:ea typeface="Times New Roman" panose="02020603050405020304" pitchFamily="18" charset="0"/>
              </a:rPr>
              <a:t>236 351,0  </a:t>
            </a:r>
            <a:r>
              <a:rPr lang="ru-RU" sz="1400" b="1" dirty="0">
                <a:latin typeface="+mn-lt"/>
                <a:ea typeface="Times New Roman" panose="02020603050405020304" pitchFamily="18" charset="0"/>
              </a:rPr>
              <a:t>тыс. руб. </a:t>
            </a: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5780721"/>
              </p:ext>
            </p:extLst>
          </p:nvPr>
        </p:nvGraphicFramePr>
        <p:xfrm>
          <a:off x="457200" y="2491263"/>
          <a:ext cx="8077201" cy="3826161"/>
        </p:xfrm>
        <a:graphic>
          <a:graphicData uri="http://schemas.openxmlformats.org/drawingml/2006/table">
            <a:tbl>
              <a:tblPr/>
              <a:tblGrid>
                <a:gridCol w="4778237"/>
                <a:gridCol w="1002542"/>
                <a:gridCol w="1148211"/>
                <a:gridCol w="1148211"/>
              </a:tblGrid>
              <a:tr h="278249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9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809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5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Подпрограмма «Комплексное развитие систем коммунальной инфраструктуры 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«Печорский муниципальный округ»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224526,0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20669,0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203857,0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«Энергоснабжение и повышение энергетической эффективности»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8824,0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8824,0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637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Подпрограмма «Переселение граждан из аварийного жилищного фонда»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95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Программа «Жилище»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595"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0"/>
                        </a:spcAft>
                        <a:tabLst>
                          <a:tab pos="450215" algn="l"/>
                          <a:tab pos="450215" algn="l"/>
                          <a:tab pos="1180465" algn="ctr"/>
                        </a:tabLs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 	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236351,0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23669,0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212682,0</a:t>
                      </a:r>
                    </a:p>
                  </a:txBody>
                  <a:tcPr marL="34925" marR="34925" marT="34925" marB="349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167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7800" y="1524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762000"/>
            <a:ext cx="830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Развитие транспортного обслуживания населения на </a:t>
            </a:r>
            <a:r>
              <a:rPr lang="ru-RU" sz="1400" dirty="0" smtClean="0">
                <a:solidFill>
                  <a:srgbClr val="FFFFFF"/>
                </a:solidFill>
              </a:rPr>
              <a:t>территории</a:t>
            </a:r>
          </a:p>
          <a:p>
            <a:pPr lvl="0"/>
            <a:r>
              <a:rPr lang="ru-RU" sz="1400" dirty="0" smtClean="0">
                <a:solidFill>
                  <a:srgbClr val="FFFFFF"/>
                </a:solidFill>
              </a:rPr>
              <a:t> </a:t>
            </a:r>
            <a:r>
              <a:rPr lang="ru-RU" sz="1400" dirty="0">
                <a:solidFill>
                  <a:srgbClr val="FFFFFF"/>
                </a:solidFill>
              </a:rPr>
              <a:t>МО «Печорский муниципальный округ» на 2024-2026 годы    133 552,5  тыс.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16747"/>
              </p:ext>
            </p:extLst>
          </p:nvPr>
        </p:nvGraphicFramePr>
        <p:xfrm>
          <a:off x="457200" y="1285219"/>
          <a:ext cx="8229600" cy="2796540"/>
        </p:xfrm>
        <a:graphic>
          <a:graphicData uri="http://schemas.openxmlformats.org/drawingml/2006/table">
            <a:tbl>
              <a:tblPr/>
              <a:tblGrid>
                <a:gridCol w="4980314"/>
                <a:gridCol w="987490"/>
                <a:gridCol w="1130898"/>
                <a:gridCol w="1130898"/>
              </a:tblGrid>
              <a:tr h="214398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95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46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«Сохранение и развитие автомобильных дорог общего пользования местного значения в муниципальном образовании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129514,0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24331,0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105183,0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46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 транспортного обслуживания населения на территории муниципального образования «Печорский 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район»»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4038,5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4038,5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133552,5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28369,5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105183,0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56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 характеристики бюджета МО «Печорский муниципальный округ </a:t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области» на 2024 год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19399"/>
            <a:ext cx="8229600" cy="2514601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доходов   925 799,3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dirty="0" smtClean="0"/>
              <a:t>Объем расходов  925 799,3 тыс. руб.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</a:t>
            </a: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1200" y="381000"/>
            <a:ext cx="6324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143000"/>
            <a:ext cx="8229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Управление и обеспечение деятельности Администрации Печорского округа, создание условий для эффективного управления муниципальными финансами и муниципальным долгом МО "Печорский муниципальный округ" на 2024-2026 годы     75 509,1  тыс. руб.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920390"/>
              </p:ext>
            </p:extLst>
          </p:nvPr>
        </p:nvGraphicFramePr>
        <p:xfrm>
          <a:off x="533400" y="1881664"/>
          <a:ext cx="8153400" cy="3667540"/>
        </p:xfrm>
        <a:graphic>
          <a:graphicData uri="http://schemas.openxmlformats.org/drawingml/2006/table">
            <a:tbl>
              <a:tblPr/>
              <a:tblGrid>
                <a:gridCol w="5007057"/>
                <a:gridCol w="1094725"/>
                <a:gridCol w="1025809"/>
                <a:gridCol w="1025809"/>
              </a:tblGrid>
              <a:tr h="296131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 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4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функционирования Администрации Печорского муниципального округа»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72019,0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72019,0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«Обеспечение общего порядка и противодействие коррупции»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2151,0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2150,0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«Совершенствование, развитие бюджетного процесса и управление муниципальным долгом»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«Социальная поддержка граждан и реализация демографической политики в муниципальном образовании»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1319,1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704,0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615,1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75509,1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74893,0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616,1</a:t>
                      </a:r>
                    </a:p>
                  </a:txBody>
                  <a:tcPr marL="34925" marR="34925" marT="34925" marB="349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826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2286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943144"/>
            <a:ext cx="815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srgbClr val="FFFFFF"/>
                </a:solidFill>
              </a:rPr>
              <a:t>Формирование современной городской среды МО «Печорский муниципальный округ» на 2024-2026 годы      5 874,4 тыс. руб.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995528"/>
              </p:ext>
            </p:extLst>
          </p:nvPr>
        </p:nvGraphicFramePr>
        <p:xfrm>
          <a:off x="457200" y="1473022"/>
          <a:ext cx="8077200" cy="1651178"/>
        </p:xfrm>
        <a:graphic>
          <a:graphicData uri="http://schemas.openxmlformats.org/drawingml/2006/table">
            <a:tbl>
              <a:tblPr/>
              <a:tblGrid>
                <a:gridCol w="3483269"/>
                <a:gridCol w="1509011"/>
                <a:gridCol w="1542460"/>
                <a:gridCol w="1542460"/>
              </a:tblGrid>
              <a:tr h="210036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«Благоустройство общественных территорий»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4,4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42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5870,0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7700" y="3276600"/>
            <a:ext cx="7886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 smtClean="0">
                <a:solidFill>
                  <a:srgbClr val="FFFFFF"/>
                </a:solidFill>
              </a:rPr>
              <a:t>Общественное </a:t>
            </a:r>
            <a:r>
              <a:rPr lang="ru-RU" sz="1400" dirty="0">
                <a:solidFill>
                  <a:srgbClr val="FFFFFF"/>
                </a:solidFill>
              </a:rPr>
              <a:t>здоровье населения МО «Печорский муниципальный округ» на 2024-2026 годы 9,0 тыс. руб.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923081"/>
              </p:ext>
            </p:extLst>
          </p:nvPr>
        </p:nvGraphicFramePr>
        <p:xfrm>
          <a:off x="457197" y="3799819"/>
          <a:ext cx="8077202" cy="1746958"/>
        </p:xfrm>
        <a:graphic>
          <a:graphicData uri="http://schemas.openxmlformats.org/drawingml/2006/table">
            <a:tbl>
              <a:tblPr/>
              <a:tblGrid>
                <a:gridCol w="2727243"/>
                <a:gridCol w="1760903"/>
                <a:gridCol w="1794528"/>
                <a:gridCol w="1794528"/>
              </a:tblGrid>
              <a:tr h="238781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«Общественное здоровье»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41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9,0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-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27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1447800"/>
            <a:ext cx="723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Комплексное </a:t>
            </a:r>
            <a:r>
              <a:rPr lang="ru-RU" sz="1400" dirty="0"/>
              <a:t>развитие сельских территорий МО «Печорский муниципальный округ» на 2024-2026 годы      5 723,0тыс. руб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6800" y="5334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20000"/>
              </a:spcBef>
              <a:buClr>
                <a:srgbClr val="FFCC66"/>
              </a:buClr>
              <a:buSzPct val="65000"/>
            </a:pPr>
            <a:r>
              <a:rPr lang="ru-RU" sz="20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</a:rPr>
              <a:t>Распределение бюджетных  ассигнований по муниципальным программам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037416"/>
              </p:ext>
            </p:extLst>
          </p:nvPr>
        </p:nvGraphicFramePr>
        <p:xfrm>
          <a:off x="457200" y="2177535"/>
          <a:ext cx="7924799" cy="3007557"/>
        </p:xfrm>
        <a:graphic>
          <a:graphicData uri="http://schemas.openxmlformats.org/drawingml/2006/table">
            <a:tbl>
              <a:tblPr/>
              <a:tblGrid>
                <a:gridCol w="2675785"/>
                <a:gridCol w="1727678"/>
                <a:gridCol w="1760668"/>
                <a:gridCol w="1760668"/>
              </a:tblGrid>
              <a:tr h="635827">
                <a:tc row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4572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подпрограммы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2024 год (тыс.руб.)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457200"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Сумма расходов в соответствии с проектом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4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местного бюджета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областного бюджета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68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Подпрограмма «Осуществление деятельности по обращению с животными без владельцев на территории Печорского муниципального округа»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369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ИТОГО: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5723,0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5223,0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33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74" name="Rectangle 262"/>
          <p:cNvSpPr>
            <a:spLocks noGrp="1" noChangeArrowheads="1"/>
          </p:cNvSpPr>
          <p:nvPr>
            <p:ph type="title"/>
          </p:nvPr>
        </p:nvSpPr>
        <p:spPr>
          <a:xfrm>
            <a:off x="609600" y="1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>
                <a:solidFill>
                  <a:schemeClr val="tx1"/>
                </a:solidFill>
                <a:cs typeface="Times New Roman" pitchFamily="18" charset="0"/>
              </a:rPr>
              <a:t>Структура расходов бюджета МО «Печорский муниципальный округ» на 2024 год  по муниципальным программам и непрограммным направлениям</a:t>
            </a:r>
            <a:endParaRPr lang="ru-RU" sz="16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Object 285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01552250"/>
              </p:ext>
            </p:extLst>
          </p:nvPr>
        </p:nvGraphicFramePr>
        <p:xfrm>
          <a:off x="152400" y="1066800"/>
          <a:ext cx="88392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Object 28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6167639"/>
              </p:ext>
            </p:extLst>
          </p:nvPr>
        </p:nvGraphicFramePr>
        <p:xfrm>
          <a:off x="4635641" y="4343168"/>
          <a:ext cx="1917560" cy="1448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757" name="Group 35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44562180"/>
              </p:ext>
            </p:extLst>
          </p:nvPr>
        </p:nvGraphicFramePr>
        <p:xfrm>
          <a:off x="304800" y="990601"/>
          <a:ext cx="8229599" cy="4690433"/>
        </p:xfrm>
        <a:graphic>
          <a:graphicData uri="http://schemas.openxmlformats.org/drawingml/2006/table">
            <a:tbl>
              <a:tblPr/>
              <a:tblGrid>
                <a:gridCol w="4419600"/>
                <a:gridCol w="2476207"/>
                <a:gridCol w="1333792"/>
              </a:tblGrid>
              <a:tr h="2166631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и непрограммные расходы 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бюджета МО «Печорский муниципальный округ»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2024 год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Наименование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сумма (тыс.руб.)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доля (%)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25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Программные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924 244,3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99,8%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12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Непрограммные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расходы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1 555,0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0,2%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3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Итого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925 799,3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100%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СПАСИБО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077200" cy="1855787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Основные</a:t>
            </a:r>
            <a:r>
              <a:rPr lang="ru-RU" sz="3200" b="1" dirty="0" smtClean="0">
                <a:solidFill>
                  <a:srgbClr val="000000"/>
                </a:solidFill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характеристики бюджета МО «Печорский муниципальный округ </a:t>
            </a:r>
            <a:b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Псковской области» на плановый период 2025 и 2026 годов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sz="36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3200400"/>
            <a:ext cx="8229600" cy="2819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/>
              <a:t>2025 год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Объем доходов     515 751,2  тыс. руб.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Объем расходов   515 751,2 тыс. руб.            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u="sng" dirty="0" smtClean="0"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2026 год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доходов   492 805,9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Объем расходов  492 805,9 тыс. руб.</a:t>
            </a: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                       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247812" name="Rectangle 4"/>
          <p:cNvSpPr>
            <a:spLocks noChangeArrowheads="1"/>
          </p:cNvSpPr>
          <p:nvPr/>
        </p:nvSpPr>
        <p:spPr bwMode="auto">
          <a:xfrm>
            <a:off x="304800" y="4267200"/>
            <a:ext cx="8077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06" name="Group 3118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54225494"/>
              </p:ext>
            </p:extLst>
          </p:nvPr>
        </p:nvGraphicFramePr>
        <p:xfrm>
          <a:off x="228600" y="152400"/>
          <a:ext cx="8771546" cy="6104340"/>
        </p:xfrm>
        <a:graphic>
          <a:graphicData uri="http://schemas.openxmlformats.org/drawingml/2006/table">
            <a:tbl>
              <a:tblPr/>
              <a:tblGrid>
                <a:gridCol w="3581400"/>
                <a:gridCol w="1523999"/>
                <a:gridCol w="1143000"/>
                <a:gridCol w="1371600"/>
                <a:gridCol w="1151547"/>
              </a:tblGrid>
              <a:tr h="603299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Структура доходов бюджета МО" Печорский муниципальный округ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Псковской области" 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на 2023 г. и 2024 г.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 Cyr" charset="-52"/>
                        </a:rPr>
                        <a:t> 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927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 Наименование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 charset="-52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2023 год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Печорский район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2024 год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(Печорский муниципальный округ)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39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Уточненный план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            ( тыс. руб.)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удельный вес (%)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76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Собственные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145 251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5,3%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173 716,2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18,8%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 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95 793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156 945,0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7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- неналоговые доходы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49 458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16 771,2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-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93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других бюджетов бюджетной системы РФ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2 590 111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94,7%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752 083,1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81,2%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448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безвозмездные поступления от негосударственных организаций, прочие безвозмездные поступления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9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 charset="-52"/>
                        </a:rPr>
                        <a:t>всего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2 735 462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925 799,3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Black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901" name="Rectangle 21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Структура доходов бюджета         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МО «Печорский муниципальный округ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Псковской области» на 2024 год</a:t>
            </a:r>
          </a:p>
        </p:txBody>
      </p:sp>
      <p:graphicFrame>
        <p:nvGraphicFramePr>
          <p:cNvPr id="6" name="Object 9"/>
          <p:cNvGraphicFramePr>
            <a:graphicFrameLocks noGrp="1" noChangeAspect="1"/>
          </p:cNvGraphicFramePr>
          <p:nvPr>
            <p:ph sz="half" idx="1"/>
          </p:nvPr>
        </p:nvGraphicFramePr>
        <p:xfrm>
          <a:off x="508000" y="2800350"/>
          <a:ext cx="3937000" cy="213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Object 10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081588" y="1651000"/>
          <a:ext cx="3173412" cy="2085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Object 2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587658978"/>
              </p:ext>
            </p:extLst>
          </p:nvPr>
        </p:nvGraphicFramePr>
        <p:xfrm>
          <a:off x="0" y="1447800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57200"/>
            <a:ext cx="8458200" cy="7747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 на доходы физических лиц           87621,0 тыс. руб.                                 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50,4 % от собственных доходов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8355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Администратор дохода - Управление федеральной налоговой службы по Псковской области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Норматив зачисления 1</a:t>
            </a:r>
            <a:r>
              <a:rPr lang="ru-RU" sz="2400" b="1" dirty="0" smtClean="0"/>
              <a:t>5%</a:t>
            </a: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Дополнительный норматив </a:t>
            </a:r>
            <a:r>
              <a:rPr lang="ru-RU" sz="2400" b="1" dirty="0" smtClean="0"/>
              <a:t>19%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7813"/>
            <a:ext cx="8382000" cy="177958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Акцизы по подакцизным товарам (продукции), производимым на территории РФ 24 331 тыс. руб. 14,0% от собственных доходов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2514600"/>
            <a:ext cx="8001000" cy="40386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На формирование муниципальных дорожных фондов направляются акцизы на автомобильный и прямогонный бензин, дизельное топливо, моторные масла по дифференцированным нормативам, исходя из протяженности и видов покрытия автомобильных дорог, находящихся в собственности муниципального образования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8925"/>
            <a:ext cx="8229600" cy="9429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Налоги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 совокупный доход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43000"/>
            <a:ext cx="8915400" cy="5715000"/>
          </a:xfrm>
        </p:spPr>
        <p:txBody>
          <a:bodyPr/>
          <a:lstStyle/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упрощенной системы налогообложения </a:t>
            </a:r>
            <a:r>
              <a:rPr lang="ru-RU" sz="2000" b="1" dirty="0" smtClean="0">
                <a:effectLst/>
              </a:rPr>
              <a:t>15 183,0</a:t>
            </a:r>
            <a:r>
              <a:rPr lang="ru-RU" sz="2000" dirty="0" smtClean="0">
                <a:effectLst/>
              </a:rPr>
              <a:t>тыс.руб. 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8,7% от собственных доходов (дифференцированные нормативы)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FF0000"/>
              </a:solidFill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Единый сельскохозяйственный налог </a:t>
            </a:r>
            <a:r>
              <a:rPr lang="ru-RU" sz="2000" b="1" dirty="0" smtClean="0">
                <a:effectLst/>
              </a:rPr>
              <a:t>3006,0 </a:t>
            </a:r>
            <a:r>
              <a:rPr lang="ru-RU" sz="2000" dirty="0" smtClean="0">
                <a:effectLst/>
              </a:rPr>
              <a:t>т.р.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1,7% от собственных доходов</a:t>
            </a:r>
          </a:p>
          <a:p>
            <a:pPr marL="0" indent="1270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effectLst/>
            </a:endParaRP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Налог, взимаемый в связи с применением патентной системы налогообложения </a:t>
            </a:r>
            <a:r>
              <a:rPr lang="ru-RU" sz="2000" b="1" dirty="0" smtClean="0">
                <a:effectLst/>
              </a:rPr>
              <a:t>1671,0</a:t>
            </a:r>
            <a:r>
              <a:rPr lang="ru-RU" sz="2000" dirty="0" smtClean="0">
                <a:effectLst/>
              </a:rPr>
              <a:t> тыс.руб. </a:t>
            </a:r>
          </a:p>
          <a:p>
            <a:pPr marL="0" indent="127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effectLst/>
              </a:rPr>
              <a:t>1,0% от собственных доходов (Норматив зачисления налога 100%)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81000"/>
            <a:ext cx="9144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Государственная пошлина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2 303,0 тыс.руб. 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1,3% от собственных доходов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Норматив зачисления налога 100%</a:t>
            </a:r>
          </a:p>
          <a:p>
            <a:pPr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По делам, рассматриваемым судами общей юрисдикции, мировыми судьями (за исключением Верховного Суда РФ)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разрешения на установку рекламной конструкции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За выдачу органом местного самоуправления специального разрешения на движение по автомобильной дороге транспортных средств, осуществляющего перевозки опасных тяжеловесных и крупногабаритных грузов</a:t>
            </a:r>
          </a:p>
          <a:p>
            <a:pPr lvl="1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lvl="1" algn="ctr" eaLnBrk="1" hangingPunct="1">
              <a:lnSpc>
                <a:spcPct val="80000"/>
              </a:lnSpc>
              <a:buNone/>
              <a:defRPr/>
            </a:pPr>
            <a:r>
              <a:rPr lang="ru-RU" sz="2000" dirty="0" smtClean="0"/>
              <a:t> За совершение нотариальных действий должностными лицами органов местного самоуправления, уполномоченными в соответствии с законодательными актами Российской Федерации на совершение нотариальных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8873</TotalTime>
  <Words>1621</Words>
  <Application>Microsoft Office PowerPoint</Application>
  <PresentationFormat>Экран (4:3)</PresentationFormat>
  <Paragraphs>472</Paragraphs>
  <Slides>25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Arial Cyr</vt:lpstr>
      <vt:lpstr>Calibri</vt:lpstr>
      <vt:lpstr>Tahoma</vt:lpstr>
      <vt:lpstr>Times New Roman</vt:lpstr>
      <vt:lpstr>Wingdings</vt:lpstr>
      <vt:lpstr>Равновесие</vt:lpstr>
      <vt:lpstr>Презентация PowerPoint</vt:lpstr>
      <vt:lpstr>Основные характеристики бюджета МО «Печорский муниципальный округ  Псковской области» на 2024 год</vt:lpstr>
      <vt:lpstr>Основные характеристики бюджета МО «Печорский муниципальный округ  Псковской области» на плановый период 2025 и 2026 годов </vt:lpstr>
      <vt:lpstr>Презентация PowerPoint</vt:lpstr>
      <vt:lpstr>Структура доходов бюджета           МО «Печорский муниципальный округ  Псковской области» на 2024 год</vt:lpstr>
      <vt:lpstr>Налог на доходы физических лиц           87621,0 тыс. руб.                                   50,4 % от собственных доходов</vt:lpstr>
      <vt:lpstr>Акцизы по подакцизным товарам (продукции), производимым на территории РФ 24 331 тыс. руб. 14,0% от собственных доходов</vt:lpstr>
      <vt:lpstr>Налоги на совокупный доход</vt:lpstr>
      <vt:lpstr>Государственная пошлина  2 303,0 тыс.руб.  1,3% от собственных доходов</vt:lpstr>
      <vt:lpstr>НЕНАЛОГОВЫЕ ДОХОДЫ</vt:lpstr>
      <vt:lpstr>Презентация PowerPoint</vt:lpstr>
      <vt:lpstr>Безвозмездные поступления из областного бюджета в бюджет МО «Печорский муниципальный округ  Псковской области»  на 2024 год </vt:lpstr>
      <vt:lpstr>Презентация PowerPoint</vt:lpstr>
      <vt:lpstr>Структура расходов по разделам бюджета  МО «Печорский муниципальный округ Псковской области»  на 2024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МО «Печорский муниципальный округ» на 2024 год  по муниципальным программам и непрограммным направлениям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393</cp:revision>
  <cp:lastPrinted>2022-12-12T06:22:08Z</cp:lastPrinted>
  <dcterms:created xsi:type="dcterms:W3CDTF">1601-01-01T00:00:00Z</dcterms:created>
  <dcterms:modified xsi:type="dcterms:W3CDTF">2023-12-07T12:11:18Z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