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0"/>
  </p:notesMasterIdLst>
  <p:handoutMasterIdLst>
    <p:handoutMasterId r:id="rId21"/>
  </p:handoutMasterIdLst>
  <p:sldIdLst>
    <p:sldId id="294" r:id="rId2"/>
    <p:sldId id="302" r:id="rId3"/>
    <p:sldId id="310" r:id="rId4"/>
    <p:sldId id="288" r:id="rId5"/>
    <p:sldId id="312" r:id="rId6"/>
    <p:sldId id="304" r:id="rId7"/>
    <p:sldId id="305" r:id="rId8"/>
    <p:sldId id="306" r:id="rId9"/>
    <p:sldId id="307" r:id="rId10"/>
    <p:sldId id="308" r:id="rId11"/>
    <p:sldId id="300" r:id="rId12"/>
    <p:sldId id="314" r:id="rId13"/>
    <p:sldId id="289" r:id="rId14"/>
    <p:sldId id="280" r:id="rId15"/>
    <p:sldId id="297" r:id="rId16"/>
    <p:sldId id="283" r:id="rId17"/>
    <p:sldId id="296" r:id="rId18"/>
    <p:sldId id="301" r:id="rId1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7F9FB"/>
    <a:srgbClr val="FF0000"/>
    <a:srgbClr val="660066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15" autoAdjust="0"/>
    <p:restoredTop sz="85995" autoAdjust="0"/>
  </p:normalViewPr>
  <p:slideViewPr>
    <p:cSldViewPr>
      <p:cViewPr varScale="1">
        <p:scale>
          <a:sx n="97" d="100"/>
          <a:sy n="97" d="100"/>
        </p:scale>
        <p:origin x="-114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0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149240448"/>
        <c:axId val="149262720"/>
        <c:axId val="0"/>
      </c:bar3DChart>
      <c:catAx>
        <c:axId val="149240448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49262720"/>
        <c:crosses val="autoZero"/>
        <c:auto val="1"/>
        <c:lblAlgn val="ctr"/>
        <c:lblOffset val="100"/>
        <c:tickMarkSkip val="1"/>
      </c:catAx>
      <c:valAx>
        <c:axId val="149262720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49240448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85"/>
          <c:y val="0.42060086239220179"/>
          <c:w val="9.8360531020578956E-2"/>
          <c:h val="0.16094441319835057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2382794823060721E-3"/>
          <c:y val="0.22756348868553594"/>
          <c:w val="0.41982182628062542"/>
          <c:h val="0.6842105263157896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2002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990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00206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46,1%</a:t>
                    </a:r>
                    <a:endParaRPr lang="en-US"/>
                  </a:p>
                </c:rich>
              </c:tx>
              <c:dLblPos val="bestFit"/>
              <c:showPercent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17,0%</a:t>
                    </a:r>
                    <a:endParaRPr lang="en-US"/>
                  </a:p>
                </c:rich>
              </c:tx>
              <c:dLblPos val="bestFit"/>
              <c:showPercent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3,1%</a:t>
                    </a:r>
                    <a:endParaRPr lang="en-US" dirty="0"/>
                  </a:p>
                </c:rich>
              </c:tx>
              <c:dLblPos val="bestFit"/>
              <c:showPercent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2891494705403307E-2"/>
                  <c:y val="3.3015889905653691E-3"/>
                </c:manualLayout>
              </c:layout>
              <c:dLblPos val="bestFit"/>
              <c:showPercent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smtClean="0"/>
                      <a:t>0,6%</a:t>
                    </a:r>
                    <a:endParaRPr lang="en-US"/>
                  </a:p>
                </c:rich>
              </c:tx>
              <c:dLblPos val="bestFit"/>
              <c:showPercent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4010">
                <a:noFill/>
              </a:ln>
            </c:spPr>
            <c:txPr>
              <a:bodyPr/>
              <a:lstStyle/>
              <a:p>
                <a:pPr>
                  <a:defRPr sz="13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dLblPos val="bestFit"/>
            <c:showPercent val="1"/>
            <c:separator> 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Sheet1!$B$1:$K$1</c:f>
              <c:strCache>
                <c:ptCount val="10"/>
                <c:pt idx="0">
                  <c:v>Развитие образования,молодежной политики и физической культуры и спорта в МО "Печорский район" на 2017-2024 годы 69,7%</c:v>
                </c:pt>
                <c:pt idx="1">
                  <c:v>Развитие культуры в МО "Печорский район"на 2017-2024 годы 4,5%</c:v>
                </c:pt>
                <c:pt idx="2">
                  <c:v>Содействие экономическому развитию и инвест.привлекательности МО "Печорский район" на 2017-2024 годы 0,09%</c:v>
                </c:pt>
                <c:pt idx="3">
                  <c:v>Обеспечение безопасности граждан на территории МО "Печорский район" на 2017-2024 годы 0,08%</c:v>
                </c:pt>
                <c:pt idx="4">
                  <c:v>Комплексное развитие систем коммунальной инфраструктуры и благоустройства МО "Печорский район" на 2017-2024 годы 2,8%</c:v>
                </c:pt>
                <c:pt idx="5">
                  <c:v>Развитие транспортного обслуживания населения на территории МО "Печорский район" на 2017-2024 годы   15,1%</c:v>
                </c:pt>
                <c:pt idx="6">
                  <c:v>Управление и обеспечение деятельности Администрации Печорского района, создание условий для эффективного управления муниципальными финансами и муниципальным долгом МО" Печорский район" на 2018-2024 годы 7,4%</c:v>
                </c:pt>
                <c:pt idx="7">
                  <c:v>Комплексное развитие сельских территорий МО "Печорский район" на 2019-2024 годы 0,03</c:v>
                </c:pt>
                <c:pt idx="8">
                  <c:v>Общественное здоровье населения МО "Печорский район" на 2019-2024 годы   0,0%</c:v>
                </c:pt>
                <c:pt idx="9">
                  <c:v>Непрограммные расходы   0,3%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 formatCode="#,##0.00">
                  <c:v>551121.19999999972</c:v>
                </c:pt>
                <c:pt idx="1">
                  <c:v>34797.199999999997</c:v>
                </c:pt>
                <c:pt idx="2">
                  <c:v>961</c:v>
                </c:pt>
                <c:pt idx="3" formatCode="0.0">
                  <c:v>926.8</c:v>
                </c:pt>
                <c:pt idx="4" formatCode="0.0">
                  <c:v>22379</c:v>
                </c:pt>
                <c:pt idx="5">
                  <c:v>119465</c:v>
                </c:pt>
                <c:pt idx="6">
                  <c:v>58478.5</c:v>
                </c:pt>
                <c:pt idx="7" formatCode="0.0">
                  <c:v>220</c:v>
                </c:pt>
                <c:pt idx="8" formatCode="0.0">
                  <c:v>9</c:v>
                </c:pt>
                <c:pt idx="9" formatCode="0.0">
                  <c:v>2343.1999999999998</c:v>
                </c:pt>
              </c:numCache>
            </c:numRef>
          </c:val>
        </c:ser>
        <c:dLbls/>
        <c:firstSliceAng val="0"/>
      </c:pie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44687912933297175"/>
          <c:y val="1.3860041143505725E-2"/>
          <c:w val="0.5436887953660966"/>
          <c:h val="0.9861399588564943"/>
        </c:manualLayout>
      </c:layout>
      <c:txPr>
        <a:bodyPr/>
        <a:lstStyle/>
        <a:p>
          <a:pPr>
            <a:defRPr sz="900" b="1" i="0" baseline="0"/>
          </a:pPr>
          <a:endParaRPr lang="ru-RU"/>
        </a:p>
      </c:txPr>
    </c:legend>
    <c:plotVisOnly val="1"/>
    <c:dispBlanksAs val="zero"/>
  </c:chart>
  <c:spPr>
    <a:solidFill>
      <a:schemeClr val="bg1"/>
    </a:solidFill>
    <a:ln>
      <a:noFill/>
    </a:ln>
  </c:spPr>
  <c:txPr>
    <a:bodyPr/>
    <a:lstStyle/>
    <a:p>
      <a:pPr>
        <a:defRPr sz="132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149281024"/>
        <c:axId val="149241856"/>
        <c:axId val="0"/>
      </c:bar3DChart>
      <c:catAx>
        <c:axId val="149281024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49241856"/>
        <c:crosses val="autoZero"/>
        <c:auto val="1"/>
        <c:lblAlgn val="ctr"/>
        <c:lblOffset val="100"/>
        <c:tickMarkSkip val="1"/>
      </c:catAx>
      <c:valAx>
        <c:axId val="149241856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49281024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79"/>
          <c:w val="8.8888993666211155E-2"/>
          <c:h val="0.12200954426151299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5277996500437487E-2"/>
          <c:y val="8.5974085985730767E-2"/>
          <c:w val="0.48715288713910815"/>
          <c:h val="0.8233569923477877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36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70C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bg2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99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FF00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2917213473315923E-2"/>
                  <c:y val="0.14973013936638227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2664873140857388"/>
                  <c:y val="-0.26579812206572773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ahoma" pitchFamily="34" charset="0"/>
                  </a:defRPr>
                </a:pPr>
                <a:endParaRPr lang="ru-RU"/>
              </a:p>
            </c:txPr>
            <c:showPercent val="1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Sheet1!$B$1:$F$1</c:f>
              <c:strCache>
                <c:ptCount val="5"/>
                <c:pt idx="0">
                  <c:v>налоговые доходы 11,5%</c:v>
                </c:pt>
                <c:pt idx="1">
                  <c:v>неналоговые доходы 3,3%</c:v>
                </c:pt>
                <c:pt idx="2">
                  <c:v>поступления от нерезидентов 0%</c:v>
                </c:pt>
                <c:pt idx="3">
                  <c:v> поступления из областного бюджета 85,0%</c:v>
                </c:pt>
                <c:pt idx="4">
                  <c:v>поступления из бюджетов поселений 0,2%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 formatCode="0.0">
                  <c:v>91103</c:v>
                </c:pt>
                <c:pt idx="1">
                  <c:v>26394.5</c:v>
                </c:pt>
                <c:pt idx="2">
                  <c:v>0</c:v>
                </c:pt>
                <c:pt idx="3" formatCode="0.0">
                  <c:v>672503.4</c:v>
                </c:pt>
                <c:pt idx="4" formatCode="0.0">
                  <c:v>1449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4032283464566933"/>
          <c:y val="0.15379283575468564"/>
          <c:w val="0.44145767716535456"/>
          <c:h val="0.67832982144837584"/>
        </c:manualLayout>
      </c:layout>
      <c:txPr>
        <a:bodyPr/>
        <a:lstStyle/>
        <a:p>
          <a:pPr>
            <a:defRPr sz="1200" baseline="0">
              <a:latin typeface="Tahoma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18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152444288"/>
        <c:axId val="153351296"/>
        <c:axId val="0"/>
      </c:bar3DChart>
      <c:catAx>
        <c:axId val="152444288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53351296"/>
        <c:crosses val="autoZero"/>
        <c:auto val="1"/>
        <c:lblAlgn val="ctr"/>
        <c:lblOffset val="100"/>
        <c:tickMarkSkip val="1"/>
      </c:catAx>
      <c:valAx>
        <c:axId val="153351296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52444288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74"/>
          <c:y val="0.42060086239220179"/>
          <c:w val="9.8360531020578956E-2"/>
          <c:h val="0.16094441319835054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dLbls/>
        <c:gapDepth val="0"/>
        <c:shape val="box"/>
        <c:axId val="153378816"/>
        <c:axId val="153380352"/>
        <c:axId val="0"/>
      </c:bar3DChart>
      <c:catAx>
        <c:axId val="153378816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53380352"/>
        <c:crosses val="autoZero"/>
        <c:auto val="1"/>
        <c:lblAlgn val="ctr"/>
        <c:lblOffset val="100"/>
        <c:tickMarkSkip val="1"/>
      </c:catAx>
      <c:valAx>
        <c:axId val="153380352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53378816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74"/>
          <c:w val="8.8888993666211155E-2"/>
          <c:h val="0.12200954426151299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5277996500437484E-2"/>
          <c:y val="8.5974085985730767E-2"/>
          <c:w val="0.48715288713910815"/>
          <c:h val="0.8233569923477877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36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70C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bg2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99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FF00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2917213473315923E-2"/>
                  <c:y val="0.14973013936638227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4904817366579182"/>
                  <c:y val="-3.8006543196184982E-2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2664539588801399"/>
                  <c:y val="-0.1913263834978374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47,0%</a:t>
                    </a:r>
                  </a:p>
                  <a:p>
                    <a:endParaRPr lang="en-US" dirty="0"/>
                  </a:p>
                </c:rich>
              </c:tx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0815398075240616E-2"/>
                  <c:y val="0.13909689105763193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ahoma" pitchFamily="34" charset="0"/>
                  </a:defRPr>
                </a:pPr>
                <a:endParaRPr lang="ru-RU"/>
              </a:p>
            </c:txPr>
            <c:showPercent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дотации 13,9</c:v>
                </c:pt>
                <c:pt idx="1">
                  <c:v>Субвенции 25,1</c:v>
                </c:pt>
                <c:pt idx="2">
                  <c:v>субсидии 47,0</c:v>
                </c:pt>
                <c:pt idx="3">
                  <c:v>иные межбюджетные трансферты 14,0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0.0">
                  <c:v>93549</c:v>
                </c:pt>
                <c:pt idx="1">
                  <c:v>168891.4</c:v>
                </c:pt>
                <c:pt idx="2">
                  <c:v>315689</c:v>
                </c:pt>
                <c:pt idx="3" formatCode="0.0">
                  <c:v>94374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4032283464566933"/>
          <c:y val="0.15379283575468564"/>
          <c:w val="0.4414576771653545"/>
          <c:h val="0.67832982144837584"/>
        </c:manualLayout>
      </c:layout>
      <c:txPr>
        <a:bodyPr/>
        <a:lstStyle/>
        <a:p>
          <a:pPr>
            <a:defRPr sz="1200" baseline="0">
              <a:latin typeface="Tahoma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18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0912698412698412E-2"/>
          <c:y val="1.2471655328798186E-2"/>
          <c:w val="0.98015873015873012"/>
          <c:h val="0.97732426303855136"/>
        </c:manualLayout>
      </c:layout>
      <c:barChart>
        <c:barDir val="col"/>
        <c:grouping val="clustered"/>
        <c:dLbls/>
        <c:axId val="153996672"/>
        <c:axId val="151794816"/>
      </c:barChart>
      <c:catAx>
        <c:axId val="153996672"/>
        <c:scaling>
          <c:orientation val="minMax"/>
        </c:scaling>
        <c:axPos val="b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51794816"/>
        <c:crosses val="autoZero"/>
        <c:auto val="1"/>
        <c:lblAlgn val="ctr"/>
        <c:lblOffset val="100"/>
        <c:tickMarkSkip val="1"/>
      </c:catAx>
      <c:valAx>
        <c:axId val="151794816"/>
        <c:scaling>
          <c:orientation val="minMax"/>
        </c:scaling>
        <c:axPos val="l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53996672"/>
        <c:crosses val="autoZero"/>
        <c:crossBetween val="between"/>
      </c:valAx>
      <c:spPr>
        <a:noFill/>
        <a:ln w="253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1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sideWall>
      <c:spPr>
        <a:noFill/>
        <a:ln w="14153">
          <a:solidFill>
            <a:schemeClr val="tx1"/>
          </a:solidFill>
          <a:prstDash val="solid"/>
        </a:ln>
      </c:spPr>
    </c:sideWall>
    <c:backWall>
      <c:spPr>
        <a:noFill/>
        <a:ln w="14153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2.6222056294687254E-2"/>
          <c:y val="0.13074428961685924"/>
          <c:w val="0.47554133858267716"/>
          <c:h val="0.77195748490622351"/>
        </c:manualLayout>
      </c:layout>
      <c:surface3DChart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- 4,8%</c:v>
                </c:pt>
                <c:pt idx="1">
                  <c:v>Национальная оборона - 0,04%</c:v>
                </c:pt>
                <c:pt idx="2">
                  <c:v>Национальная безопасность и правоохранительная деятельность - 0,09%</c:v>
                </c:pt>
                <c:pt idx="3">
                  <c:v>Национальная экономика - 27,7%</c:v>
                </c:pt>
                <c:pt idx="4">
                  <c:v>Жилищно-коммунальное хозяйство - 4,0%</c:v>
                </c:pt>
                <c:pt idx="5">
                  <c:v>Образование - 57,8%</c:v>
                </c:pt>
                <c:pt idx="6">
                  <c:v>Культура - 4,6%</c:v>
                </c:pt>
                <c:pt idx="7">
                  <c:v>Социальная политика - 0,78%</c:v>
                </c:pt>
                <c:pt idx="8">
                  <c:v>Физическая культура и спорт - 0,1%</c:v>
                </c:pt>
                <c:pt idx="9">
                  <c:v>Средства массовой информации - 0,03%</c:v>
                </c:pt>
                <c:pt idx="10">
                  <c:v>Обслуживание муниципального долга 0,0%</c:v>
                </c:pt>
                <c:pt idx="11">
                  <c:v>Межбюджетные трансферты - 0,06%</c:v>
                </c:pt>
              </c:strCache>
            </c:strRef>
          </c:cat>
          <c:val>
            <c:numRef>
              <c:f>Sheet1!$B$2:$Q$2</c:f>
              <c:numCache>
                <c:formatCode>0.0%</c:formatCode>
                <c:ptCount val="12"/>
                <c:pt idx="0">
                  <c:v>4.8000000000000001E-2</c:v>
                </c:pt>
                <c:pt idx="1">
                  <c:v>4.0000000000000007E-4</c:v>
                </c:pt>
                <c:pt idx="2">
                  <c:v>9.0000000000000041E-4</c:v>
                </c:pt>
                <c:pt idx="3">
                  <c:v>0.27700000000000002</c:v>
                </c:pt>
                <c:pt idx="4">
                  <c:v>4.0000000000000008E-2</c:v>
                </c:pt>
                <c:pt idx="5">
                  <c:v>0.57800000000000007</c:v>
                </c:pt>
                <c:pt idx="6">
                  <c:v>4.5999999999999999E-2</c:v>
                </c:pt>
                <c:pt idx="7">
                  <c:v>7.8000000000000014E-3</c:v>
                </c:pt>
                <c:pt idx="8">
                  <c:v>1.0000000000000002E-3</c:v>
                </c:pt>
                <c:pt idx="9">
                  <c:v>3.0000000000000003E-4</c:v>
                </c:pt>
                <c:pt idx="10">
                  <c:v>0</c:v>
                </c:pt>
                <c:pt idx="11">
                  <c:v>6.0000000000000016E-4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- 4,8%</c:v>
                </c:pt>
                <c:pt idx="1">
                  <c:v>Национальная оборона - 0,04%</c:v>
                </c:pt>
                <c:pt idx="2">
                  <c:v>Национальная безопасность и правоохранительная деятельность - 0,09%</c:v>
                </c:pt>
                <c:pt idx="3">
                  <c:v>Национальная экономика - 27,7%</c:v>
                </c:pt>
                <c:pt idx="4">
                  <c:v>Жилищно-коммунальное хозяйство - 4,0%</c:v>
                </c:pt>
                <c:pt idx="5">
                  <c:v>Образование - 57,8%</c:v>
                </c:pt>
                <c:pt idx="6">
                  <c:v>Культура - 4,6%</c:v>
                </c:pt>
                <c:pt idx="7">
                  <c:v>Социальная политика - 0,78%</c:v>
                </c:pt>
                <c:pt idx="8">
                  <c:v>Физическая культура и спорт - 0,1%</c:v>
                </c:pt>
                <c:pt idx="9">
                  <c:v>Средства массовой информации - 0,03%</c:v>
                </c:pt>
                <c:pt idx="10">
                  <c:v>Обслуживание муниципального долга 0,0%</c:v>
                </c:pt>
                <c:pt idx="11">
                  <c:v>Межбюджетные трансферты - 0,06%</c:v>
                </c:pt>
              </c:strCache>
            </c:strRef>
          </c:cat>
          <c:val>
            <c:numRef>
              <c:f>Sheet1!$B$3:$Q$3</c:f>
              <c:numCache>
                <c:formatCode>General</c:formatCode>
                <c:ptCount val="12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- 4,8%</c:v>
                </c:pt>
                <c:pt idx="1">
                  <c:v>Национальная оборона - 0,04%</c:v>
                </c:pt>
                <c:pt idx="2">
                  <c:v>Национальная безопасность и правоохранительная деятельность - 0,09%</c:v>
                </c:pt>
                <c:pt idx="3">
                  <c:v>Национальная экономика - 27,7%</c:v>
                </c:pt>
                <c:pt idx="4">
                  <c:v>Жилищно-коммунальное хозяйство - 4,0%</c:v>
                </c:pt>
                <c:pt idx="5">
                  <c:v>Образование - 57,8%</c:v>
                </c:pt>
                <c:pt idx="6">
                  <c:v>Культура - 4,6%</c:v>
                </c:pt>
                <c:pt idx="7">
                  <c:v>Социальная политика - 0,78%</c:v>
                </c:pt>
                <c:pt idx="8">
                  <c:v>Физическая культура и спорт - 0,1%</c:v>
                </c:pt>
                <c:pt idx="9">
                  <c:v>Средства массовой информации - 0,03%</c:v>
                </c:pt>
                <c:pt idx="10">
                  <c:v>Обслуживание муниципального долга 0,0%</c:v>
                </c:pt>
                <c:pt idx="11">
                  <c:v>Межбюджетные трансферты - 0,06%</c:v>
                </c:pt>
              </c:strCache>
            </c:strRef>
          </c:cat>
          <c:val>
            <c:numRef>
              <c:f>Sheet1!$B$4:$Q$4</c:f>
              <c:numCache>
                <c:formatCode>General</c:formatCode>
                <c:ptCount val="12"/>
              </c:numCache>
            </c:numRef>
          </c:val>
        </c:ser>
        <c:bandFmts>
          <c:bandFmt>
            <c:idx val="1"/>
            <c:spPr>
              <a:solidFill>
                <a:schemeClr val="accent2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2"/>
            <c:spPr>
              <a:solidFill>
                <a:schemeClr val="hlink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3"/>
            <c:spPr>
              <a:solidFill>
                <a:schemeClr val="folHlink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4"/>
            <c:spPr>
              <a:solidFill>
                <a:schemeClr val="bg2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5"/>
            <c:spPr>
              <a:solidFill>
                <a:schemeClr val="tx2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6"/>
            <c:spPr>
              <a:solidFill>
                <a:srgbClr val="0066CC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7"/>
            <c:spPr>
              <a:solidFill>
                <a:srgbClr val="CCCCFF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8"/>
            <c:spPr>
              <a:solidFill>
                <a:srgbClr val="FF0000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9"/>
            <c:spPr>
              <a:solidFill>
                <a:srgbClr val="FFFF00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  <c:bandFmt>
            <c:idx val="10"/>
            <c:spPr>
              <a:solidFill>
                <a:srgbClr val="00FF00"/>
              </a:solidFill>
              <a:ln w="14153">
                <a:solidFill>
                  <a:schemeClr val="tx1"/>
                </a:solidFill>
                <a:prstDash val="solid"/>
              </a:ln>
            </c:spPr>
          </c:bandFmt>
        </c:bandFmts>
        <c:axId val="151971712"/>
        <c:axId val="151973248"/>
        <c:axId val="151962496"/>
      </c:surface3DChart>
      <c:catAx>
        <c:axId val="1519717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51973248"/>
        <c:crosses val="autoZero"/>
        <c:auto val="1"/>
        <c:lblAlgn val="ctr"/>
        <c:lblOffset val="100"/>
      </c:catAx>
      <c:valAx>
        <c:axId val="151973248"/>
        <c:scaling>
          <c:orientation val="minMax"/>
        </c:scaling>
        <c:axPos val="l"/>
        <c:majorGridlines/>
        <c:numFmt formatCode="0.0%" sourceLinked="1"/>
        <c:tickLblPos val="nextTo"/>
        <c:crossAx val="151971712"/>
        <c:crosses val="autoZero"/>
        <c:crossBetween val="midCat"/>
      </c:valAx>
      <c:serAx>
        <c:axId val="151962496"/>
        <c:scaling>
          <c:orientation val="minMax"/>
        </c:scaling>
        <c:delete val="1"/>
        <c:axPos val="b"/>
        <c:tickLblPos val="none"/>
        <c:crossAx val="151973248"/>
        <c:crosses val="autoZero"/>
      </c:serAx>
    </c:plotArea>
    <c:legend>
      <c:legendPos val="r"/>
      <c:legendEntry>
        <c:idx val="1"/>
        <c:txPr>
          <a:bodyPr/>
          <a:lstStyle/>
          <a:p>
            <a:pPr rtl="0">
              <a:defRPr sz="9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0.68919494976920981"/>
          <c:y val="0.42554101145520079"/>
          <c:w val="0.25872171689745682"/>
          <c:h val="0.25620660682720781"/>
        </c:manualLayout>
      </c:layout>
      <c:spPr>
        <a:solidFill>
          <a:schemeClr val="bg1"/>
        </a:solidFill>
        <a:ln w="3537">
          <a:solidFill>
            <a:schemeClr val="tx1"/>
          </a:solidFill>
          <a:prstDash val="solid"/>
        </a:ln>
      </c:spPr>
      <c:txPr>
        <a:bodyPr/>
        <a:lstStyle/>
        <a:p>
          <a:pPr rtl="0">
            <a:defRPr sz="900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14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2304250559284116E-2"/>
          <c:y val="1.9713261648745595E-2"/>
          <c:w val="0.97762863534675892"/>
          <c:h val="0.96415770609319318"/>
        </c:manualLayout>
      </c:layout>
      <c:barChart>
        <c:barDir val="col"/>
        <c:grouping val="clustered"/>
        <c:dLbls/>
        <c:axId val="154032000"/>
        <c:axId val="154033536"/>
      </c:barChart>
      <c:catAx>
        <c:axId val="154032000"/>
        <c:scaling>
          <c:orientation val="minMax"/>
        </c:scaling>
        <c:axPos val="b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54033536"/>
        <c:crosses val="autoZero"/>
        <c:auto val="1"/>
        <c:lblAlgn val="ctr"/>
        <c:lblOffset val="100"/>
        <c:tickMarkSkip val="1"/>
      </c:catAx>
      <c:valAx>
        <c:axId val="154033536"/>
        <c:scaling>
          <c:orientation val="minMax"/>
        </c:scaling>
        <c:axPos val="l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54032000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2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0.95975</cdr:x>
      <cdr:y>0.41325</cdr:y>
    </cdr:from>
    <cdr:to>
      <cdr:x>0.98525</cdr:x>
      <cdr:y>0.49125</cdr:y>
    </cdr:to>
    <cdr:sp macro="" textlink="">
      <cdr:nvSpPr>
        <cdr:cNvPr id="1945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14752" y="3471734"/>
          <a:ext cx="244830" cy="655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398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398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B1AB2A-21F5-4EE9-82E3-4C0578E23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866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398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11295F-E8E6-42D3-A201-CF5610EC350C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10"/>
            <a:ext cx="5438140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398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7DF3D6-A56B-409F-8266-77A0DC12D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3760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78925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95916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752F1F-E6A3-441E-8BF3-056C105A7099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767240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E57287-F7C6-4357-A5A1-C897D116344B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42699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2E719-6A0F-4126-8434-90CF4962FBD6}" type="slidenum">
              <a:rPr lang="ru-RU" smtClean="0"/>
              <a:pPr/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02726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519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519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8071-0F8D-40F3-82E7-98823CE8F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A9A65-F5EA-434A-8165-9646EACDB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6B0F7-66D7-4839-9711-B2C79A5C8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88A1A-4D0A-4B0C-B264-779F895C9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7B7D-D650-4A68-A112-2E4569E53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4D49A-E351-4C32-BD4A-922C5C57B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872D-8D27-4DE4-B67E-D9D901B46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B7EFC-43BF-4A02-A218-2C418E893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9E840-7AA7-47AA-914E-A6177F5C2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1270F-8BB8-4DC2-84B9-9B58D5C9C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28439-8008-4F32-AEC6-D1B6E3DF7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8BC3B-2B3C-49D3-9FDB-CF28900C9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904C3-8BC5-47F7-85CB-8E0B25A1B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0413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416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416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416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416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416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D1A853-EA9C-4A5C-99C2-69E774879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2667000" y="1676400"/>
            <a:ext cx="35433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Проект бюджета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447800" y="2514600"/>
            <a:ext cx="64198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муниципального образования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514600" y="3276600"/>
            <a:ext cx="4019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"Печорский район"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228600" y="3962400"/>
            <a:ext cx="8610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 </a:t>
            </a:r>
            <a:r>
              <a:rPr lang="ru-RU" sz="28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2023 </a:t>
            </a:r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 и </a:t>
            </a:r>
          </a:p>
          <a:p>
            <a:pPr algn="ctr"/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плановый период </a:t>
            </a:r>
            <a:r>
              <a:rPr lang="ru-RU" sz="28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2024 </a:t>
            </a:r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 </a:t>
            </a:r>
            <a:r>
              <a:rPr lang="ru-RU" sz="28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2025 </a:t>
            </a:r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6398" y="517699"/>
            <a:ext cx="919002" cy="9205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НЕНАЛОГОВЫЕ ДОХОДЫ</a:t>
            </a:r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12954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838200" y="2819400"/>
            <a:ext cx="22860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2514600" y="2362200"/>
            <a:ext cx="1981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продажи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материальных 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нематериальных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активов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22613,5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19,3% 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6" name="AutoShape 11"/>
          <p:cNvSpPr>
            <a:spLocks noChangeArrowheads="1"/>
          </p:cNvSpPr>
          <p:nvPr/>
        </p:nvSpPr>
        <p:spPr bwMode="auto">
          <a:xfrm>
            <a:off x="5257800" y="12954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4648200" y="2362200"/>
            <a:ext cx="19050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Штрафы,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санкции,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возмещение ущерба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316,0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0,3% от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8" name="AutoShape 13"/>
          <p:cNvSpPr>
            <a:spLocks noChangeArrowheads="1"/>
          </p:cNvSpPr>
          <p:nvPr/>
        </p:nvSpPr>
        <p:spPr bwMode="auto">
          <a:xfrm>
            <a:off x="69342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6629400" y="2362200"/>
            <a:ext cx="2362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Платежи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  пользовании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природными ресурсами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216,0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Норматив зачисления 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60%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0,2% 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70" name="AutoShape 15"/>
          <p:cNvSpPr>
            <a:spLocks noChangeArrowheads="1"/>
          </p:cNvSpPr>
          <p:nvPr/>
        </p:nvSpPr>
        <p:spPr bwMode="auto">
          <a:xfrm>
            <a:off x="33528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2" name="Rectangle 16"/>
          <p:cNvSpPr>
            <a:spLocks noChangeArrowheads="1"/>
          </p:cNvSpPr>
          <p:nvPr/>
        </p:nvSpPr>
        <p:spPr bwMode="auto">
          <a:xfrm>
            <a:off x="228600" y="2362200"/>
            <a:ext cx="21336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 использования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имущества,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находящегося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муниципальной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собственности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3249,0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2,7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% 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7620000" cy="6248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Безвозмездные поступления  из областного бюджета в бюджет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МО «Печорский район»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Дотации   93 549,0т.р.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Субвенции 168 891,4т.р.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Субсидии 315 689,0т.р.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Иные межбюджетные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трансферты  94 374,0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362200" y="19812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828800" y="28194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609600" y="4800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1219200" y="3657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152400" y="301625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Безвозмездные поступления из областного бюджета в бюджет МО «Печорский район»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на 2023 год</a:t>
            </a: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1799993725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17084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487" name="Group 271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3115899161"/>
              </p:ext>
            </p:extLst>
          </p:nvPr>
        </p:nvGraphicFramePr>
        <p:xfrm>
          <a:off x="0" y="17463"/>
          <a:ext cx="9144000" cy="6728460"/>
        </p:xfrm>
        <a:graphic>
          <a:graphicData uri="http://schemas.openxmlformats.org/drawingml/2006/table">
            <a:tbl>
              <a:tblPr/>
              <a:tblGrid>
                <a:gridCol w="4022725"/>
                <a:gridCol w="1262063"/>
                <a:gridCol w="1116012"/>
                <a:gridCol w="1371600"/>
                <a:gridCol w="1371600"/>
              </a:tblGrid>
              <a:tr h="31273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Расходы бюджета МО" Печорский район" на 2022 год и 2023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637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вес ( 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вес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расходов  в т.ч: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1102291,2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791449,9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52515,5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53132,5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оборона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451,3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746,4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Национальная безопасность и правоохранительная деятельность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939,1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0,09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экономика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305375,2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27,7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121270,0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Жилищно-коммунальное хозяйство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44198,2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23551,0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Образование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637153,3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57,8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546460,8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Культура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50491,7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34984,2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Социальная политика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8517,0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0,78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8621,0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Физ.культура и спорт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1526,0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2018,0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Средства массовой информации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Обслуживание муниципального долга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Межбюджетные трансферты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723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282,0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02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Структура расходов бюджета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МО «Печорский район»  на 2023 год</a:t>
            </a:r>
          </a:p>
        </p:txBody>
      </p:sp>
      <p:graphicFrame>
        <p:nvGraphicFramePr>
          <p:cNvPr id="5" name="Object 32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146300"/>
          <a:ext cx="3937000" cy="343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3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78032641"/>
              </p:ext>
            </p:extLst>
          </p:nvPr>
        </p:nvGraphicFramePr>
        <p:xfrm>
          <a:off x="152400" y="1245094"/>
          <a:ext cx="8839200" cy="544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0"/>
            <a:ext cx="8839200" cy="6553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bg2"/>
                </a:solidFill>
              </a:rPr>
              <a:t>Распределение бюджетных  ассигнований по муниципальным программам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образования, молодежной политики и физической культуры и спорта в МО «Печорский район» на 2017-2024 годы  </a:t>
            </a:r>
            <a:r>
              <a:rPr lang="ru-RU" sz="1400" b="1" dirty="0" smtClean="0"/>
              <a:t>    </a:t>
            </a:r>
            <a:r>
              <a:rPr lang="ru-RU" sz="1400" b="1" dirty="0" smtClean="0">
                <a:solidFill>
                  <a:schemeClr val="accent1"/>
                </a:solidFill>
              </a:rPr>
              <a:t>551 121,2 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культуры в МО «Печорский район» на 2017-2024 годы  </a:t>
            </a:r>
            <a:r>
              <a:rPr lang="ru-RU" sz="1400" b="1" dirty="0" smtClean="0">
                <a:solidFill>
                  <a:schemeClr val="accent1"/>
                </a:solidFill>
              </a:rPr>
              <a:t>34 797,2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Содействие экономическому развитию и инвестиционной привлекательности МО «Печорский район» на 2017-2024 годы  </a:t>
            </a:r>
            <a:r>
              <a:rPr lang="ru-RU" sz="1400" b="1" dirty="0" smtClean="0">
                <a:solidFill>
                  <a:schemeClr val="accent1"/>
                </a:solidFill>
              </a:rPr>
              <a:t>961,0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Обеспечение безопасности граждан на территории МО «Печорский район» на 2017-2024 годы     </a:t>
            </a:r>
            <a:r>
              <a:rPr lang="ru-RU" sz="1400" b="1" dirty="0" smtClean="0">
                <a:solidFill>
                  <a:schemeClr val="accent1"/>
                </a:solidFill>
              </a:rPr>
              <a:t>926,8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Комплексное развитие систем коммунальной инфраструктуры и благоустройства МО «Печорский район» на 2017-2024 годы    </a:t>
            </a:r>
            <a:r>
              <a:rPr lang="ru-RU" sz="1400" b="1" dirty="0" smtClean="0">
                <a:solidFill>
                  <a:schemeClr val="accent1"/>
                </a:solidFill>
              </a:rPr>
              <a:t>22 379,0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транспортного обслуживания населения на территории МО «Печорский район» на 2017-2024 годы    </a:t>
            </a:r>
            <a:r>
              <a:rPr lang="ru-RU" sz="1400" b="1" dirty="0" smtClean="0">
                <a:solidFill>
                  <a:schemeClr val="accent1"/>
                </a:solidFill>
              </a:rPr>
              <a:t>119 465,0  тыс. руб.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Управление и обеспечение деятельности Администрации Печорского района, создание условий для эффективного управления муниципальными финансами и муниципальным долгом МО "Печорский район" на 2017-2024 годы     </a:t>
            </a:r>
            <a:r>
              <a:rPr lang="ru-RU" sz="1400" b="1" dirty="0" smtClean="0">
                <a:solidFill>
                  <a:schemeClr val="accent1"/>
                </a:solidFill>
              </a:rPr>
              <a:t>59 227,5 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Общественное здоровье населения МО «Печорский район» на 2019-2024 годы </a:t>
            </a:r>
            <a:r>
              <a:rPr lang="ru-RU" sz="1400" b="1" dirty="0" smtClean="0">
                <a:solidFill>
                  <a:schemeClr val="accent1"/>
                </a:solidFill>
              </a:rPr>
              <a:t>9,0 тыс. руб.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algn="just" eaLnBrk="1" hangingPunct="1">
              <a:lnSpc>
                <a:spcPct val="80000"/>
              </a:lnSpc>
              <a:buNone/>
              <a:defRPr/>
            </a:pPr>
            <a:r>
              <a:rPr lang="ru-RU" sz="1400" b="1" dirty="0" smtClean="0">
                <a:solidFill>
                  <a:srgbClr val="DBBD71"/>
                </a:solidFill>
              </a:rPr>
              <a:t>Комплексное развитие сельских территорий </a:t>
            </a:r>
            <a:r>
              <a:rPr lang="ru-RU" sz="1400" b="1" dirty="0">
                <a:solidFill>
                  <a:srgbClr val="DBBD71"/>
                </a:solidFill>
              </a:rPr>
              <a:t>МО «Печорский район» на 2019-2024 годы </a:t>
            </a:r>
            <a:r>
              <a:rPr lang="ru-RU" sz="1400" b="1" dirty="0" smtClean="0">
                <a:solidFill>
                  <a:srgbClr val="F8A500"/>
                </a:solidFill>
              </a:rPr>
              <a:t>220,0 </a:t>
            </a:r>
            <a:r>
              <a:rPr lang="ru-RU" sz="1400" b="1" dirty="0">
                <a:solidFill>
                  <a:srgbClr val="F8A500"/>
                </a:solidFill>
              </a:rPr>
              <a:t>тыс. </a:t>
            </a:r>
            <a:r>
              <a:rPr lang="ru-RU" sz="1400" b="1" dirty="0" smtClean="0">
                <a:solidFill>
                  <a:srgbClr val="F8A500"/>
                </a:solidFill>
              </a:rPr>
              <a:t>руб.</a:t>
            </a:r>
            <a:endParaRPr lang="ru-RU" sz="1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74" name="Rectangle 262"/>
          <p:cNvSpPr>
            <a:spLocks noGrp="1" noChangeArrowheads="1"/>
          </p:cNvSpPr>
          <p:nvPr>
            <p:ph type="title"/>
          </p:nvPr>
        </p:nvSpPr>
        <p:spPr>
          <a:xfrm>
            <a:off x="609600" y="1"/>
            <a:ext cx="807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Структура расходов бюджета МО «Печорский район» на 2023 год  по муниципальным программам и непрограммным направлениям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284"/>
          <p:cNvGraphicFramePr>
            <a:graphicFrameLocks noGrp="1" noChangeAspect="1"/>
          </p:cNvGraphicFramePr>
          <p:nvPr>
            <p:ph sz="half" idx="2"/>
          </p:nvPr>
        </p:nvGraphicFramePr>
        <p:xfrm>
          <a:off x="4699000" y="2647950"/>
          <a:ext cx="3935413" cy="243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Object 28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265625033"/>
              </p:ext>
            </p:extLst>
          </p:nvPr>
        </p:nvGraphicFramePr>
        <p:xfrm>
          <a:off x="152400" y="1066800"/>
          <a:ext cx="88392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757" name="Group 35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727438846"/>
              </p:ext>
            </p:extLst>
          </p:nvPr>
        </p:nvGraphicFramePr>
        <p:xfrm>
          <a:off x="304800" y="1524000"/>
          <a:ext cx="8229599" cy="4136601"/>
        </p:xfrm>
        <a:graphic>
          <a:graphicData uri="http://schemas.openxmlformats.org/drawingml/2006/table">
            <a:tbl>
              <a:tblPr/>
              <a:tblGrid>
                <a:gridCol w="4419600"/>
                <a:gridCol w="2476207"/>
                <a:gridCol w="1333792"/>
              </a:tblGrid>
              <a:tr h="189980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и непрограммные расходы 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бюджета МО «Печорский район» на 2023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9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сумма (тыс.руб.)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доля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68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расходы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789 106,7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99,7%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29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Непрограммные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2343,2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0,3%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Итого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791 449,9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100%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СПАСИБО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 характеристики бюджета МО «Печорский район» на 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2023 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год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Объем доходов   791 449,9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Объем расходов  791 449,9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</a:t>
            </a: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характеристики бюджета МО «Печорский район» на плановый период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2024 и 2025 годов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1905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/>
              <a:t>2024 год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Объем доходов   590 745,8  тыс. руб.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Объем расходов  590 745,8  тыс. руб.            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2025 год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Объем доходов   430 147,2тыс.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Объем расходов  430 147,2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      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304800" y="4267200"/>
            <a:ext cx="8077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06" name="Group 3118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2896944651"/>
              </p:ext>
            </p:extLst>
          </p:nvPr>
        </p:nvGraphicFramePr>
        <p:xfrm>
          <a:off x="228600" y="152400"/>
          <a:ext cx="8771546" cy="6176300"/>
        </p:xfrm>
        <a:graphic>
          <a:graphicData uri="http://schemas.openxmlformats.org/drawingml/2006/table">
            <a:tbl>
              <a:tblPr/>
              <a:tblGrid>
                <a:gridCol w="3581400"/>
                <a:gridCol w="1523999"/>
                <a:gridCol w="1143000"/>
                <a:gridCol w="1371600"/>
                <a:gridCol w="1151547"/>
              </a:tblGrid>
              <a:tr h="60329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Структура доходов бюджета МО" Печорский район"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2022 г. и 2023 г.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 Cyr" charset="-52"/>
                        </a:rPr>
                        <a:t>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Наименование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2022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2023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39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      ( 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76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Собственные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120 909,0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11,0%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117 497,5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14,8%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 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76 497,0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91 103,0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44 412,0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26 394,5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9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нерезидентов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2156,7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0,2%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9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других бюджетов бюджетной системы РФ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978 259,5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88,8%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673 952,4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85,2%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76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из областного бюджета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976 869,5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672 503,4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из бюджетов поселений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1390,0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1449,0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9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1 101 325,2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791 449,9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Структура доходов бюджета          МО «Печорский район» на 2023 год</a:t>
            </a: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2587658978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153400" cy="7747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 на доходы физических лиц 60552,0 тыс. руб.                             51,5 % от собственных доходов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8355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Администратор дохода - Управление федеральной налоговой службы по Псковской области</a:t>
            </a:r>
            <a:endParaRPr lang="ru-RU" sz="20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Норматив зачисления: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По нормативу </a:t>
            </a:r>
            <a:r>
              <a:rPr lang="ru-RU" sz="2800" b="1" dirty="0" smtClean="0"/>
              <a:t>5%</a:t>
            </a:r>
            <a:r>
              <a:rPr lang="ru-RU" sz="2800" dirty="0" smtClean="0"/>
              <a:t> НДФЛ, взимаемого на территориях </a:t>
            </a:r>
            <a:r>
              <a:rPr lang="ru-RU" sz="2800" b="1" dirty="0" smtClean="0"/>
              <a:t>городских</a:t>
            </a:r>
            <a:r>
              <a:rPr lang="ru-RU" sz="2800" dirty="0" smtClean="0"/>
              <a:t> поселений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По нормативу </a:t>
            </a:r>
            <a:r>
              <a:rPr lang="ru-RU" sz="2800" b="1" dirty="0" smtClean="0"/>
              <a:t>13%</a:t>
            </a:r>
            <a:r>
              <a:rPr lang="ru-RU" sz="2800" dirty="0" smtClean="0"/>
              <a:t> НДФЛ, взимаемого на территориях </a:t>
            </a:r>
            <a:r>
              <a:rPr lang="ru-RU" sz="2800" b="1" dirty="0" smtClean="0"/>
              <a:t>сельских</a:t>
            </a:r>
            <a:r>
              <a:rPr lang="ru-RU" sz="2800" dirty="0" smtClean="0"/>
              <a:t> поселений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Дополнительный норматив </a:t>
            </a:r>
            <a:r>
              <a:rPr lang="ru-RU" sz="2800" b="1" dirty="0" smtClean="0"/>
              <a:t>19%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382000" cy="17795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Акцизы по подакцизным товарам (продукции), производимым на территории РФ 10 035,0 тыс. руб. 8,5% от собственных доходов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514600"/>
            <a:ext cx="8001000" cy="4038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На формирование муниципальных дорожных фондов направляются акцизы на автомобильный и прямогонный бензин, дизельное топливо, моторные масла по дифференцированным нормативам, исходя из протяженности и видов покрытия автомобильных дорог общего пользования местного значения, находящихся в собственности муниципального образования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8925"/>
            <a:ext cx="8229600" cy="9429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 совокупный доход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5715000"/>
          </a:xfrm>
        </p:spPr>
        <p:txBody>
          <a:bodyPr/>
          <a:lstStyle/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упрощенной системы налогообложения </a:t>
            </a:r>
            <a:r>
              <a:rPr lang="ru-RU" sz="2000" b="1" dirty="0" smtClean="0">
                <a:effectLst/>
              </a:rPr>
              <a:t>13 438,0</a:t>
            </a:r>
            <a:r>
              <a:rPr lang="ru-RU" sz="2000" dirty="0" smtClean="0">
                <a:effectLst/>
              </a:rPr>
              <a:t> тыс.руб. 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11,4% от собственных доходов (дифференцированные нормативы)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Единый сельскохозяйственный налог </a:t>
            </a:r>
            <a:r>
              <a:rPr lang="ru-RU" sz="2000" b="1" dirty="0" smtClean="0">
                <a:effectLst/>
              </a:rPr>
              <a:t>2416,0 </a:t>
            </a:r>
            <a:r>
              <a:rPr lang="ru-RU" sz="2000" dirty="0" smtClean="0">
                <a:effectLst/>
              </a:rPr>
              <a:t>т.р.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2,1% от собственных доходов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(Норматив зачисления налога: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взимаемого на территориях сельских поселений 70%,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взимаемого на территориях городского поселения 50%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взимаемого на межселенных территориях 100%)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патентной системы налогообложения </a:t>
            </a:r>
            <a:r>
              <a:rPr lang="ru-RU" sz="2000" b="1" dirty="0" smtClean="0">
                <a:effectLst/>
              </a:rPr>
              <a:t>2099,0</a:t>
            </a:r>
            <a:r>
              <a:rPr lang="ru-RU" sz="2000" dirty="0" smtClean="0">
                <a:effectLst/>
              </a:rPr>
              <a:t> тыс.руб.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1,8% от собственных доходов (Норматив зачисления налога 100%)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Государственная пошлина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2563,0 тыс.руб.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2,2% от собственных доходов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Норматив зачисления налога 100%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>
              <a:buNone/>
            </a:pPr>
            <a:r>
              <a:rPr lang="ru-RU" sz="2400" dirty="0" smtClean="0"/>
              <a:t>    По делам, рассматриваемым судами общей юрисдикции, мировыми судьями (за исключением Верховного Суда РФ)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За выдачу разрешения на установку рекламной конструкции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органом МСУ района специального разрешения на движение по автомобильной дороге транспортных средств, осуществляющего перевозки опасных тяжеловесных и крупногабаритных грузов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7683</TotalTime>
  <Words>999</Words>
  <Application>Microsoft Office PowerPoint</Application>
  <PresentationFormat>Экран (4:3)</PresentationFormat>
  <Paragraphs>277</Paragraphs>
  <Slides>18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Равновесие</vt:lpstr>
      <vt:lpstr>Слайд 1</vt:lpstr>
      <vt:lpstr>Основные характеристики бюджета МО «Печорский район» на 2023 год</vt:lpstr>
      <vt:lpstr>Основные характеристики бюджета МО «Печорский район» на плановый период  2024 и 2025 годов</vt:lpstr>
      <vt:lpstr>Слайд 4</vt:lpstr>
      <vt:lpstr>Структура доходов бюджета          МО «Печорский район» на 2023 год</vt:lpstr>
      <vt:lpstr>Налог на доходы физических лиц 60552,0 тыс. руб.                             51,5 % от собственных доходов</vt:lpstr>
      <vt:lpstr>Акцизы по подакцизным товарам (продукции), производимым на территории РФ 10 035,0 тыс. руб. 8,5% от собственных доходов</vt:lpstr>
      <vt:lpstr>Налоги на совокупный доход</vt:lpstr>
      <vt:lpstr>Государственная пошлина  2563,0 тыс.руб.  2,2% от собственных доходов</vt:lpstr>
      <vt:lpstr>НЕНАЛОГОВЫЕ ДОХОДЫ</vt:lpstr>
      <vt:lpstr>Слайд 11</vt:lpstr>
      <vt:lpstr>Безвозмездные поступления из областного бюджета в бюджет МО «Печорский район»  на 2023 год</vt:lpstr>
      <vt:lpstr>Слайд 13</vt:lpstr>
      <vt:lpstr>Структура расходов бюджета  МО «Печорский район»  на 2023 год</vt:lpstr>
      <vt:lpstr>Слайд 15</vt:lpstr>
      <vt:lpstr>Структура расходов бюджета МО «Печорский район» на 2023 год  по муниципальным программам и непрограммным направлениям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319</cp:revision>
  <cp:lastPrinted>2022-12-12T06:22:08Z</cp:lastPrinted>
  <dcterms:created xsi:type="dcterms:W3CDTF">1601-01-01T00:00:00Z</dcterms:created>
  <dcterms:modified xsi:type="dcterms:W3CDTF">2022-12-14T06:09:24Z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