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7" r:id="rId8"/>
    <p:sldMasterId id="2147483658" r:id="rId9"/>
    <p:sldMasterId id="2147483659" r:id="rId10"/>
    <p:sldMasterId id="2147483660" r:id="rId11"/>
    <p:sldMasterId id="2147484116" r:id="rId12"/>
  </p:sldMasterIdLst>
  <p:notesMasterIdLst>
    <p:notesMasterId r:id="rId35"/>
  </p:notesMasterIdLst>
  <p:sldIdLst>
    <p:sldId id="256" r:id="rId13"/>
    <p:sldId id="257" r:id="rId14"/>
    <p:sldId id="258" r:id="rId15"/>
    <p:sldId id="283" r:id="rId16"/>
    <p:sldId id="261" r:id="rId17"/>
    <p:sldId id="262" r:id="rId18"/>
    <p:sldId id="263" r:id="rId19"/>
    <p:sldId id="282" r:id="rId20"/>
    <p:sldId id="266" r:id="rId21"/>
    <p:sldId id="268" r:id="rId22"/>
    <p:sldId id="285" r:id="rId23"/>
    <p:sldId id="269" r:id="rId24"/>
    <p:sldId id="284" r:id="rId25"/>
    <p:sldId id="272" r:id="rId26"/>
    <p:sldId id="271" r:id="rId27"/>
    <p:sldId id="273" r:id="rId28"/>
    <p:sldId id="274" r:id="rId29"/>
    <p:sldId id="275" r:id="rId30"/>
    <p:sldId id="276" r:id="rId31"/>
    <p:sldId id="277" r:id="rId32"/>
    <p:sldId id="278" r:id="rId33"/>
    <p:sldId id="279" r:id="rId34"/>
  </p:sldIdLst>
  <p:sldSz cx="9144000" cy="6858000" type="screen4x3"/>
  <p:notesSz cx="6797675" cy="9926638"/>
  <p:defaultTextStyle>
    <a:defPPr>
      <a:defRPr lang="en-GB"/>
    </a:defPPr>
    <a:lvl1pPr algn="ctr" defTabSz="449263" rtl="0" fontAlgn="base"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ctr" defTabSz="449263" rtl="0" fontAlgn="base"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ctr" defTabSz="449263" rtl="0" fontAlgn="base"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ctr" defTabSz="449263" rtl="0" fontAlgn="base"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ctr" defTabSz="449263" rtl="0" fontAlgn="base">
      <a:spcBef>
        <a:spcPts val="13"/>
      </a:spcBef>
      <a:spcAft>
        <a:spcPts val="13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2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3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Структура доходов за </a:t>
            </a:r>
            <a:r>
              <a:rPr lang="ru-RU" dirty="0" smtClean="0"/>
              <a:t>2024 </a:t>
            </a:r>
            <a:r>
              <a:rPr lang="ru-RU" dirty="0"/>
              <a:t>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30175582342702661"/>
          <c:y val="0.44002962803027595"/>
          <c:w val="0.36573894680175556"/>
          <c:h val="0.4857053750284884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28000">
                    <a:schemeClr val="accent1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1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28000">
                    <a:schemeClr val="accent2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2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28000">
                    <a:schemeClr val="accent3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3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28000">
                    <a:schemeClr val="accent4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4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4"/>
            <c:bubble3D val="0"/>
            <c:spPr>
              <a:gradFill rotWithShape="1">
                <a:gsLst>
                  <a:gs pos="28000">
                    <a:schemeClr val="accent5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5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5"/>
            <c:bubble3D val="0"/>
            <c:spPr>
              <a:gradFill rotWithShape="1">
                <a:gsLst>
                  <a:gs pos="28000">
                    <a:schemeClr val="accent6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6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6"/>
            <c:bubble3D val="0"/>
            <c:spPr>
              <a:gradFill rotWithShape="1">
                <a:gsLst>
                  <a:gs pos="28000">
                    <a:schemeClr val="accent1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1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7"/>
            <c:bubble3D val="0"/>
            <c:spPr>
              <a:gradFill rotWithShape="1">
                <a:gsLst>
                  <a:gs pos="28000">
                    <a:schemeClr val="accent2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2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8"/>
            <c:bubble3D val="0"/>
            <c:spPr>
              <a:gradFill rotWithShape="1">
                <a:gsLst>
                  <a:gs pos="28000">
                    <a:schemeClr val="accent3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3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9"/>
            <c:bubble3D val="0"/>
            <c:spPr>
              <a:gradFill rotWithShape="1">
                <a:gsLst>
                  <a:gs pos="28000">
                    <a:schemeClr val="accent4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4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10"/>
            <c:bubble3D val="0"/>
            <c:spPr>
              <a:gradFill rotWithShape="1">
                <a:gsLst>
                  <a:gs pos="28000">
                    <a:schemeClr val="accent5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5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-0.33506958221573291"/>
                  <c:y val="-3.0363932971079706E-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34292418276921399"/>
                  <c:y val="-0.13799105161514749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873405213332214"/>
                  <c:y val="-0.27587639593604218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1706716417236386"/>
                  <c:y val="-0.16714572312785639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8132131660167857E-2"/>
                  <c:y val="-7.6823863159283773E-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4.5752256072721827E-2"/>
                  <c:y val="-0.3075941319706840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cap="none" spc="0" baseline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3001862710827975"/>
                      <c:h val="0.12815472549090168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7.9951256545117422E-2"/>
                  <c:y val="-0.19863855002578967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.11601545176100585"/>
                  <c:y val="-8.7592362685475253E-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.10099250489782978"/>
                  <c:y val="4.860196480621834E-2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9.1678612042203025E-2"/>
                  <c:y val="0.12603008384612638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0.16380895949832747"/>
                  <c:y val="-2.3326076265188845E-3"/>
                </c:manualLayout>
              </c:layout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cap="none" spc="0" baseline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1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Налоги на прибыль, доходы</c:v>
                </c:pt>
                <c:pt idx="1">
                  <c:v>Налоги на товары (работы, услуги), реализуемые на территории Российской Федерации</c:v>
                </c:pt>
                <c:pt idx="2">
                  <c:v>Налоги на совокупный доход</c:v>
                </c:pt>
                <c:pt idx="3">
                  <c:v>Налог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Платежи при пользовании природными ресурсами</c:v>
                </c:pt>
                <c:pt idx="7">
                  <c:v>Доходы от продажи материальных и нематериальных активов</c:v>
                </c:pt>
                <c:pt idx="8">
                  <c:v>Штрафы, санкции, возмещение ущерба </c:v>
                </c:pt>
                <c:pt idx="9">
                  <c:v>прочие неналоговые доходы</c:v>
                </c:pt>
                <c:pt idx="10">
                  <c:v>Безвозмездные поступления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8.300000000000006E-2</c:v>
                </c:pt>
                <c:pt idx="1">
                  <c:v>2.5000000000000008E-2</c:v>
                </c:pt>
                <c:pt idx="2">
                  <c:v>2.3000000000000007E-2</c:v>
                </c:pt>
                <c:pt idx="3">
                  <c:v>2.2000000000000006E-2</c:v>
                </c:pt>
                <c:pt idx="4">
                  <c:v>3.0000000000000022E-3</c:v>
                </c:pt>
                <c:pt idx="5">
                  <c:v>7.0000000000000045E-3</c:v>
                </c:pt>
                <c:pt idx="6">
                  <c:v>0</c:v>
                </c:pt>
                <c:pt idx="7">
                  <c:v>8.0000000000000071E-3</c:v>
                </c:pt>
                <c:pt idx="8">
                  <c:v>1.0000000000000007E-3</c:v>
                </c:pt>
                <c:pt idx="9">
                  <c:v>0</c:v>
                </c:pt>
                <c:pt idx="10">
                  <c:v>0.82800000000000029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доходы-всего</c:v>
                </c:pt>
                <c:pt idx="1">
                  <c:v>собственные</c:v>
                </c:pt>
                <c:pt idx="2">
                  <c:v>безвозмездные поступления</c:v>
                </c:pt>
                <c:pt idx="3">
                  <c:v>расходы - всего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2759.1</c:v>
                </c:pt>
                <c:pt idx="1">
                  <c:v>100.6</c:v>
                </c:pt>
                <c:pt idx="2">
                  <c:v>2658.5</c:v>
                </c:pt>
                <c:pt idx="3">
                  <c:v>2753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 год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доходы-всего</c:v>
                </c:pt>
                <c:pt idx="1">
                  <c:v>собственные</c:v>
                </c:pt>
                <c:pt idx="2">
                  <c:v>безвозмездные поступления</c:v>
                </c:pt>
                <c:pt idx="3">
                  <c:v>расходы - всего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1128.9000000000001</c:v>
                </c:pt>
                <c:pt idx="1">
                  <c:v>194.6</c:v>
                </c:pt>
                <c:pt idx="2">
                  <c:v>934.3</c:v>
                </c:pt>
                <c:pt idx="3">
                  <c:v>1119.9000000000001</c:v>
                </c:pt>
              </c:numCache>
            </c:numRef>
          </c:val>
          <c:shape val="cylinder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0867072"/>
        <c:axId val="370867464"/>
        <c:axId val="0"/>
      </c:bar3DChart>
      <c:catAx>
        <c:axId val="37086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0867464"/>
        <c:crosses val="autoZero"/>
        <c:auto val="1"/>
        <c:lblAlgn val="ctr"/>
        <c:lblOffset val="100"/>
        <c:noMultiLvlLbl val="0"/>
      </c:catAx>
      <c:valAx>
        <c:axId val="370867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0867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6752210856813831"/>
          <c:y val="0.29900893564452447"/>
          <c:w val="0.31532066116947527"/>
          <c:h val="0.4638277437082095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28000">
                    <a:schemeClr val="accent1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1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28000">
                    <a:schemeClr val="accent2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2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28000">
                    <a:schemeClr val="accent3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3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28000">
                    <a:schemeClr val="accent4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4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4"/>
            <c:bubble3D val="0"/>
            <c:spPr>
              <a:gradFill rotWithShape="1">
                <a:gsLst>
                  <a:gs pos="28000">
                    <a:schemeClr val="accent5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5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5"/>
            <c:bubble3D val="0"/>
            <c:spPr>
              <a:gradFill rotWithShape="1">
                <a:gsLst>
                  <a:gs pos="28000">
                    <a:schemeClr val="accent6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6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6"/>
            <c:bubble3D val="0"/>
            <c:spPr>
              <a:gradFill rotWithShape="1">
                <a:gsLst>
                  <a:gs pos="28000">
                    <a:schemeClr val="accent1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1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7"/>
            <c:bubble3D val="0"/>
            <c:spPr>
              <a:gradFill rotWithShape="1">
                <a:gsLst>
                  <a:gs pos="28000">
                    <a:schemeClr val="accent2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2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8"/>
            <c:bubble3D val="0"/>
            <c:spPr>
              <a:gradFill rotWithShape="1">
                <a:gsLst>
                  <a:gs pos="28000">
                    <a:schemeClr val="accent3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3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9"/>
            <c:bubble3D val="0"/>
            <c:spPr>
              <a:gradFill rotWithShape="1">
                <a:gsLst>
                  <a:gs pos="28000">
                    <a:schemeClr val="accent4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4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10"/>
            <c:bubble3D val="0"/>
            <c:spPr>
              <a:gradFill rotWithShape="1">
                <a:gsLst>
                  <a:gs pos="28000">
                    <a:schemeClr val="accent5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5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0.12747360691280721"/>
                  <c:y val="5.2974024031462988E-5"/>
                </c:manualLayout>
              </c:layout>
              <c:tx>
                <c:rich>
                  <a:bodyPr/>
                  <a:lstStyle/>
                  <a:p>
                    <a:fld id="{E5B2CB76-A648-4C9E-A475-DFA5EE01CA30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 smtClean="0"/>
                      <a:t> </a:t>
                    </a:r>
                    <a:fld id="{4A7EBFE3-B6A8-48CF-A6BD-B22E4B59F95E}" type="PERCENTAGE">
                      <a:rPr lang="ru-RU" baseline="0" smtClean="0"/>
                      <a:pPr/>
                      <a:t>[ПРОЦЕНТ]</a:t>
                    </a:fld>
                    <a:endParaRPr lang="ru-RU" baseline="0" dirty="0" smtClean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839900680125226"/>
                      <c:h val="9.8277201641986986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22995103728093863"/>
                  <c:y val="0.6136242611335477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0416722893950858"/>
                  <c:y val="0.17976250325461318"/>
                </c:manualLayout>
              </c:layout>
              <c:tx>
                <c:rich>
                  <a:bodyPr/>
                  <a:lstStyle/>
                  <a:p>
                    <a:fld id="{A6A7A72A-3359-4969-8B04-F6B124D0BA9A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 smtClean="0"/>
                      <a:t> </a:t>
                    </a:r>
                    <a:fld id="{261384D5-B1A6-40BE-AFAE-A31932D5456F}" type="PERCENTAGE">
                      <a:rPr lang="ru-RU" baseline="0" smtClean="0"/>
                      <a:pPr/>
                      <a:t>[ПРОЦЕНТ]</a:t>
                    </a:fld>
                    <a:endParaRPr lang="ru-RU" baseline="0" dirty="0" smtClean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809038648386053"/>
                      <c:h val="0.1593981458399118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5.0863988448666679E-2"/>
                  <c:y val="0.15940706140277996"/>
                </c:manualLayout>
              </c:layout>
              <c:tx>
                <c:rich>
                  <a:bodyPr/>
                  <a:lstStyle/>
                  <a:p>
                    <a:fld id="{712A07D4-487D-44F9-A081-1DAEBC95685C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 smtClean="0"/>
                      <a:t> </a:t>
                    </a:r>
                    <a:fld id="{5FF02B13-BA98-4645-8E46-A6B916C6511A}" type="PERCENTAGE">
                      <a:rPr lang="ru-RU" baseline="0" smtClean="0"/>
                      <a:pPr/>
                      <a:t>[ПРОЦЕНТ]</a:t>
                    </a:fld>
                    <a:endParaRPr lang="ru-RU" baseline="0" dirty="0" smtClean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934567184857319"/>
                      <c:h val="9.8277201641986986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2.9186493402804586E-2"/>
                  <c:y val="2.217153335216854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881690170018772"/>
                      <c:h val="0.1288376737409494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4.2206336140199335E-2"/>
                  <c:y val="0.2439433032523975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5.4373245708733697E-2"/>
                  <c:y val="8.7345682859406148E-3"/>
                </c:manualLayout>
              </c:layout>
              <c:tx>
                <c:rich>
                  <a:bodyPr/>
                  <a:lstStyle/>
                  <a:p>
                    <a:fld id="{909DE03C-D7A6-4CC6-B9BD-844D70B1F223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 smtClean="0"/>
                      <a:t> </a:t>
                    </a:r>
                    <a:fld id="{35205A2B-B699-445C-AA38-579B39F66D82}" type="PERCENTAGE">
                      <a:rPr lang="ru-RU" baseline="0" smtClean="0"/>
                      <a:pPr/>
                      <a:t>[ПРОЦЕНТ]</a:t>
                    </a:fld>
                    <a:endParaRPr lang="ru-RU" baseline="0" dirty="0" smtClean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112715462952968"/>
                      <c:h val="9.8277201641986986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7"/>
              <c:layout>
                <c:manualLayout>
                  <c:x val="0.19389883362121701"/>
                  <c:y val="-0.10773116063663016"/>
                </c:manualLayout>
              </c:layout>
              <c:tx>
                <c:rich>
                  <a:bodyPr/>
                  <a:lstStyle/>
                  <a:p>
                    <a:fld id="{BC62C153-7650-4331-8C6D-71DC2B5EA9E6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 smtClean="0"/>
                      <a:t> </a:t>
                    </a:r>
                    <a:fld id="{2DC9C756-B04C-4F7A-91CA-C0684517AB21}" type="PERCENTAGE">
                      <a:rPr lang="ru-RU" baseline="0" smtClean="0"/>
                      <a:pPr/>
                      <a:t>[ПРОЦЕНТ]</a:t>
                    </a:fld>
                    <a:endParaRPr lang="ru-RU" baseline="0" dirty="0" smtClean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667532566842992"/>
                      <c:h val="6.7716729543024601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8"/>
              <c:layout>
                <c:manualLayout>
                  <c:x val="0.27883728723595685"/>
                  <c:y val="0.4816124738938474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0.413180101200877"/>
                  <c:y val="0.1107904970833125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.1703583252366043"/>
                  <c:y val="-0.1859099136904268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C704D79-2A0F-4950-A156-AC1099BE10F9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 smtClean="0"/>
                      <a:t> </a:t>
                    </a:r>
                    <a:fld id="{DD2C4D26-A17E-463F-8686-1E850FC9E616}" type="PERCENTAGE">
                      <a:rPr lang="ru-RU" baseline="0" smtClean="0"/>
                      <a:pPr>
                        <a:defRPr/>
                      </a:pPr>
                      <a:t>[ПРОЦЕНТ]</a:t>
                    </a:fld>
                    <a:endParaRPr lang="ru-RU" baseline="0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891753481593435"/>
                      <c:h val="6.2879820289951413E-2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 и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долга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7.5</c:v>
                </c:pt>
                <c:pt idx="1">
                  <c:v>0</c:v>
                </c:pt>
                <c:pt idx="2">
                  <c:v>0</c:v>
                </c:pt>
                <c:pt idx="3">
                  <c:v>20.3</c:v>
                </c:pt>
                <c:pt idx="4">
                  <c:v>30.5</c:v>
                </c:pt>
                <c:pt idx="5">
                  <c:v>32.5</c:v>
                </c:pt>
                <c:pt idx="6">
                  <c:v>8.4</c:v>
                </c:pt>
                <c:pt idx="7">
                  <c:v>0.70000000000000029</c:v>
                </c:pt>
                <c:pt idx="8">
                  <c:v>0.1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7130339342905514E-3"/>
          <c:y val="0.51219683623894152"/>
          <c:w val="0.39548440898669701"/>
          <c:h val="0.474611593070859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1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ru-RU"/>
          </a:p>
        </p:txBody>
      </p:sp>
      <p:sp>
        <p:nvSpPr>
          <p:cNvPr id="47107" name="AutoShape 2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ru-RU"/>
          </a:p>
        </p:txBody>
      </p:sp>
      <p:sp>
        <p:nvSpPr>
          <p:cNvPr id="47108" name="Text Box 3"/>
          <p:cNvSpPr txBox="1">
            <a:spLocks noChangeArrowheads="1"/>
          </p:cNvSpPr>
          <p:nvPr/>
        </p:nvSpPr>
        <p:spPr bwMode="auto">
          <a:xfrm>
            <a:off x="0" y="0"/>
            <a:ext cx="2947088" cy="4969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ru-RU"/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3850587" y="0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ru-RU"/>
          </a:p>
        </p:txBody>
      </p:sp>
      <p:sp>
        <p:nvSpPr>
          <p:cNvPr id="47110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0938" cy="371951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2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79609" y="4715629"/>
            <a:ext cx="5436869" cy="44647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9" tIns="46805" rIns="90009" bIns="4680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0" y="9429672"/>
            <a:ext cx="2947088" cy="4969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ru-RU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50588" y="9429671"/>
            <a:ext cx="2943912" cy="49379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9" tIns="46805" rIns="90009" bIns="46805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65157D57-C3CF-4193-805F-5F4885505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340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D9BA9BF-DE3D-4A7C-BF4E-1CF81FF52B1C}" type="slidenum">
              <a:rPr lang="ru-RU" smtClean="0">
                <a:ea typeface="Microsoft YaHei" charset="-122"/>
              </a:rPr>
              <a:pPr/>
              <a:t>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48131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AA8CEC21-E15D-46D9-A946-5D8849117331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29245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FAD9DFB-ED1D-4168-B6EA-67D53DDC6C94}" type="slidenum">
              <a:rPr lang="ru-RU" smtClean="0">
                <a:ea typeface="Microsoft YaHei" charset="-122"/>
              </a:rPr>
              <a:pPr/>
              <a:t>10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4F50B687-2C77-4ADB-AF2B-6D2C7961CE4C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10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87872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DD639D8-A020-4423-BCC5-0FB20A4C68FC}" type="slidenum">
              <a:rPr lang="ru-RU" smtClean="0">
                <a:ea typeface="Microsoft YaHei" charset="-122"/>
              </a:rPr>
              <a:pPr/>
              <a:t>12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204E2D09-3BCF-4DDA-9BF9-4FC38655F039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12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992540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DD639D8-A020-4423-BCC5-0FB20A4C68FC}" type="slidenum">
              <a:rPr lang="ru-RU" smtClean="0">
                <a:ea typeface="Microsoft YaHei" charset="-122"/>
              </a:rPr>
              <a:pPr/>
              <a:t>13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204E2D09-3BCF-4DDA-9BF9-4FC38655F039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13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80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4878F56-78E2-45DC-BF7B-8F316D2F6B0B}" type="slidenum">
              <a:rPr lang="ru-RU" smtClean="0">
                <a:ea typeface="Microsoft YaHei" charset="-122"/>
              </a:rPr>
              <a:pPr/>
              <a:t>14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D0D4E55E-01E9-49F4-91A7-EFDF062FD9A0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14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141145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AD1B8BD-1FFD-4B5D-BB04-8B6E9DD90736}" type="slidenum">
              <a:rPr lang="ru-RU" smtClean="0">
                <a:ea typeface="Microsoft YaHei" charset="-122"/>
              </a:rPr>
              <a:pPr/>
              <a:t>15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778894FF-A958-4CE7-9440-6CBB1CDB015F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15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605077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72013FB-1168-4D4B-B55E-630A8B3B5ABC}" type="slidenum">
              <a:rPr lang="ru-RU" smtClean="0">
                <a:ea typeface="Microsoft YaHei" charset="-122"/>
              </a:rPr>
              <a:pPr/>
              <a:t>16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F30D8445-1D8D-4934-9381-37A9CC467B7C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16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14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992058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858F1CA-690B-4BA4-AA96-4DA7CB244A97}" type="slidenum">
              <a:rPr lang="ru-RU" smtClean="0">
                <a:ea typeface="Microsoft YaHei" charset="-122"/>
              </a:rPr>
              <a:pPr/>
              <a:t>17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8642B84E-6191-4122-B6D1-5D0559A6A9A1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17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2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783358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12C1630-5A83-4C34-B55A-A1A3022D10C4}" type="slidenum">
              <a:rPr lang="ru-RU" smtClean="0">
                <a:ea typeface="Microsoft YaHei" charset="-122"/>
              </a:rPr>
              <a:pPr/>
              <a:t>18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1100"/>
          </a:xfrm>
          <a:solidFill>
            <a:srgbClr val="FFFFFF"/>
          </a:solidFill>
          <a:ln/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38458" cy="4466352"/>
          </a:xfrm>
          <a:noFill/>
        </p:spPr>
        <p:txBody>
          <a:bodyPr wrap="none" anchor="ctr"/>
          <a:lstStyle/>
          <a:p>
            <a:endParaRPr lang="ru-RU" smtClean="0"/>
          </a:p>
        </p:txBody>
      </p:sp>
      <p:sp>
        <p:nvSpPr>
          <p:cNvPr id="63493" name="Text Box 3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9547FC35-A572-4411-8111-516BE50B8380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18</a:t>
            </a:fld>
            <a:endParaRPr lang="ru-RU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3099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01CB89E-A63B-4ABB-A10E-4AB6E9D7B862}" type="slidenum">
              <a:rPr lang="ru-RU" smtClean="0">
                <a:ea typeface="Microsoft YaHei" charset="-122"/>
              </a:rPr>
              <a:pPr/>
              <a:t>19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2BD540AE-EE46-4770-B145-37976B716F76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19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43323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F91F294-FE58-4A42-ABA4-553E7BEF85AD}" type="slidenum">
              <a:rPr lang="ru-RU" smtClean="0">
                <a:ea typeface="Microsoft YaHei" charset="-122"/>
              </a:rPr>
              <a:pPr/>
              <a:t>20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7A1528E3-CD25-40E2-8CB8-A65D70030648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20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40511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002F83A-35A2-47D3-9DDC-C674AB6638E4}" type="slidenum">
              <a:rPr lang="ru-RU" smtClean="0">
                <a:ea typeface="Microsoft YaHei" charset="-122"/>
              </a:rPr>
              <a:pPr/>
              <a:t>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DE819F31-9AAE-449B-84FF-96471DDADE66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2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7236165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FA659D2-2F19-46A7-94D0-950519AC9EDF}" type="slidenum">
              <a:rPr lang="ru-RU" smtClean="0">
                <a:ea typeface="Microsoft YaHei" charset="-122"/>
              </a:rPr>
              <a:pPr/>
              <a:t>21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A70127F3-B9A6-43E7-992E-1E1FC01DDF94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21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410958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E24F863-85F5-46F8-8F72-A309A39DD599}" type="slidenum">
              <a:rPr lang="ru-RU" smtClean="0">
                <a:ea typeface="Microsoft YaHei" charset="-122"/>
              </a:rPr>
              <a:pPr/>
              <a:t>22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67587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DB4576A9-07AD-4A84-83D0-7DB8E2A53429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22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75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82513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8F7ACBD-25D3-49E1-8466-52ED9B5881C3}" type="slidenum">
              <a:rPr lang="ru-RU" smtClean="0">
                <a:ea typeface="Microsoft YaHei" charset="-122"/>
              </a:rPr>
              <a:pPr/>
              <a:t>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98B91468-5322-418A-AE18-46DF79BCF177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3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64706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8F7ACBD-25D3-49E1-8466-52ED9B5881C3}" type="slidenum">
              <a:rPr lang="ru-RU" smtClean="0">
                <a:ea typeface="Microsoft YaHei" charset="-122"/>
              </a:rPr>
              <a:pPr/>
              <a:t>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98B91468-5322-418A-AE18-46DF79BCF177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4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756408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42BE87F-4CE1-4854-8F28-9BEEEED2E8C1}" type="slidenum">
              <a:rPr lang="ru-RU" smtClean="0">
                <a:ea typeface="Microsoft YaHei" charset="-122"/>
              </a:rPr>
              <a:pPr/>
              <a:t>5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465B7C08-D8A7-4530-AE9C-5C2FA2D0742B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5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  <p:sp>
        <p:nvSpPr>
          <p:cNvPr id="51206" name="Text Box 4"/>
          <p:cNvSpPr txBox="1">
            <a:spLocks noChangeArrowheads="1"/>
          </p:cNvSpPr>
          <p:nvPr/>
        </p:nvSpPr>
        <p:spPr bwMode="auto">
          <a:xfrm>
            <a:off x="3850587" y="9429672"/>
            <a:ext cx="2947088" cy="4969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43E600EB-63DF-4D69-89AC-174A50254740}" type="slidenum">
              <a:rPr lang="ru-RU" sz="1200">
                <a:solidFill>
                  <a:srgbClr val="EAEAEA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5</a:t>
            </a:fld>
            <a:endParaRPr lang="ru-RU" sz="1200" dirty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047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07D9D41-CD74-47AD-A7A6-23DC1AFB3AC3}" type="slidenum">
              <a:rPr lang="ru-RU" smtClean="0">
                <a:ea typeface="Microsoft YaHei" charset="-122"/>
              </a:rPr>
              <a:pPr/>
              <a:t>6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2227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2F9DD76E-5D7A-4683-8725-8BD068F90BA1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6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27463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B088E12-147F-4CDF-835D-E9A304689375}" type="slidenum">
              <a:rPr lang="ru-RU" smtClean="0">
                <a:ea typeface="Microsoft YaHei" charset="-122"/>
              </a:rPr>
              <a:pPr/>
              <a:t>7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12AB15D3-BC3F-4155-9C67-C52748041DD7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7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68623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65157D57-C3CF-4193-805F-5F48855057E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37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D0A9659E-42C0-4155-8F4F-4ED22DDF411D}" type="slidenum">
              <a:rPr lang="ru-RU" smtClean="0">
                <a:ea typeface="Microsoft YaHei" charset="-122"/>
              </a:rPr>
              <a:pPr/>
              <a:t>9</a:t>
            </a:fld>
            <a:endParaRPr lang="ru-RU" smtClean="0">
              <a:ea typeface="Microsoft YaHei" charset="-122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50587" y="9429672"/>
            <a:ext cx="2945500" cy="49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9" tIns="46805" rIns="90009" bIns="46805" anchor="b"/>
          <a:lstStyle/>
          <a:p>
            <a:pPr algn="r">
              <a:buClrTx/>
              <a:tabLst>
                <a:tab pos="0" algn="l"/>
                <a:tab pos="914491" algn="l"/>
                <a:tab pos="1828983" algn="l"/>
                <a:tab pos="2743474" algn="l"/>
                <a:tab pos="3657966" algn="l"/>
                <a:tab pos="4572457" algn="l"/>
                <a:tab pos="5486949" algn="l"/>
                <a:tab pos="6401440" algn="l"/>
                <a:tab pos="7315932" algn="l"/>
                <a:tab pos="8230423" algn="l"/>
                <a:tab pos="9144914" algn="l"/>
                <a:tab pos="10059406" algn="l"/>
                <a:tab pos="10334071" algn="l"/>
                <a:tab pos="10783378" algn="l"/>
              </a:tabLst>
            </a:pPr>
            <a:fld id="{E1F9F089-0667-4864-8212-CFDB90B24B7F}" type="slidenum">
              <a:rPr lang="ru-RU" sz="12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14491" algn="l"/>
                  <a:tab pos="1828983" algn="l"/>
                  <a:tab pos="2743474" algn="l"/>
                  <a:tab pos="3657966" algn="l"/>
                  <a:tab pos="4572457" algn="l"/>
                  <a:tab pos="5486949" algn="l"/>
                  <a:tab pos="6401440" algn="l"/>
                  <a:tab pos="7315932" algn="l"/>
                  <a:tab pos="8230423" algn="l"/>
                  <a:tab pos="9144914" algn="l"/>
                  <a:tab pos="10059406" algn="l"/>
                  <a:tab pos="10334071" algn="l"/>
                  <a:tab pos="10783378" algn="l"/>
                </a:tabLst>
              </a:pPr>
              <a:t>9</a:t>
            </a:fld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09" y="4715630"/>
            <a:ext cx="5440045" cy="4467940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30310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28932-547A-47CF-B3FF-D0528F1E9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2765D-F7EB-4F32-A50F-40555FEA9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39603-D8E8-45F4-AD07-43B914689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A398E-8089-435D-B69C-D13F62EA8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BE153-D40C-4B0A-9EEC-4465CF301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45F71-DC61-4E03-A767-BF0B3BE7D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F86A9-8892-4C6C-8497-A170458CD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994F1-7449-43BD-982C-7BA3B7E32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F7702-172C-4B81-B1B4-8373B4853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4E151-EA35-4816-94C0-A922A644D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D4924-2A7B-4427-A451-FE5F9A6DA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CF11-44A5-4DB4-AB02-42239F496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48DE7-BA19-4C6B-B56C-FF4975574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9FD17-B312-437D-B119-28C76E322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6BB55-D471-4990-B1A8-D5EB66FDC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42E9F-9449-418B-AEC3-462DD3AB2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0760F-DA7F-4F98-A66F-AD67EE144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1543A-E8CE-4D6C-9106-2EA487104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98948-A4D7-4465-9E6B-006AB00E2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95C9E-7267-473D-B51F-47F358423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6863C-9D40-4907-B978-12AA3D520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D2CB6-6E47-4B32-9CA6-BAEFE48E9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E640F-C6CA-45AF-A45B-A6BAE6633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BE00F-C5E8-44BF-8431-9FD270BA0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5E531-46D2-414D-8D6B-1743EE01A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36EF8-48C4-4837-9977-E1F54A630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67BF8-446B-4659-B3AE-1FE7E8017F22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5A160-C6A3-4DB7-9020-90515F86E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EABC6-7511-40EB-A11B-60914CFB7790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97DE8-6616-46E5-92D2-C687B100B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3E590-0938-407F-9248-BEDE2A9FAE65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864E7-0938-42AD-8C97-1532F6034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B48AB-8A29-4E65-924B-843D4C15C12A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A177F-D475-4AE6-842E-D5B1D3888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4B993-93B1-4D96-ABEF-01033A10C6DD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B6FF3-B4AD-455A-952F-8348AB7F0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29EB-493D-436C-B9F6-BC3276975C7B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708EC-F355-43DD-9896-08D9892FD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CF823-94DC-4D9A-A07B-995B0373A261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F314A-CC5C-4DDF-8A31-4169B9EAF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5CFE0-4DAC-47A8-A626-AF11EEE12E96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F590-0168-49D1-A27D-AA37B2AB3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56463-6497-403E-B385-EFACF881A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4D41C-0C4B-4899-981E-1BD0EDAA0213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04ECC-8CB4-4B28-8948-6B4F20BF0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A5411-379A-4B4F-811A-6F52C38FA4BC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40FD4-E055-4ADB-BB38-6D655F16E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675FA-8BF3-4467-8E19-B272CE51B015}" type="datetimeFigureOut">
              <a:rPr lang="ru-RU"/>
              <a:pPr>
                <a:defRPr/>
              </a:pPr>
              <a:t>29.05.2025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65BE1-D0CB-477D-912D-26BDE43D6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A9504-0DFD-43FE-9F32-6A62FC218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25E0E-94BD-4EA2-B812-AE07FADF4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C40D0-7765-433D-BDA8-943C5565B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A6EE2-A772-4586-8293-CD834C607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AE8DB-08C7-402D-992F-3C6718CE5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6864D-DD22-4397-823A-9871D30E1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2B9A5-5C9F-46F9-9FDE-309C16AA6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D42D4-4506-4D17-BE9D-D53E396B6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3D8B3-DDD2-4095-9B15-FA8B08ACB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8F69E-0D0F-459F-9281-7EE6DD961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D8422-7514-470E-82AF-0B3F0E7C9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055BD-F208-4AE8-A6C9-308F0A50E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6BBB0-1C68-4726-AAC0-D5737C062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E6B49-3AD6-4463-B454-40A9C9A8E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C88CD-856F-4B90-8BDD-E5F98EE40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06B21-811E-4118-BED8-A71DF2252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906DA-FB14-4264-AFE5-7EAEB0989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28157-BBF1-4890-ACE6-D9C50D811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6B293-856C-4CE2-81F7-2CDDCF0FD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8064C-1D7B-4DE3-8E1F-648AC67ED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1B71A-3000-4325-8F10-07506CA5E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E99A6-EA54-47FC-8AFA-22494E82C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4267B-A048-43D0-A235-71697C2C2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F8585-73E2-4F2E-B194-D2672FB00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8FEF2-7BA8-47D2-9D82-B5AE7D9A9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971B3-5439-49DF-9705-43B890FF7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E1E9D-EEFE-49AB-BAE4-C1A59454F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E0A4F-98B9-40E3-B2C1-4D0FD4EFF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08BCB-37E8-4499-9AB5-E327AC7C9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3A710-92D1-493D-B35E-6D2109B46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F79DD-ADBF-4A70-80B1-807F18D05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4A4CC-F8BD-4BE2-BF10-D3BE44C8A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6524D-C877-46AC-B14A-310E0C1DF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5E561-9881-4CBB-A1E0-D2E65E3E3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2881A-3D60-4F75-8F4D-6384FAA9B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F8746-AD40-41DA-9DD1-95EF0F640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A149A-F147-4113-8614-55B491907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2D896-95DB-41FD-BD8C-6AC9C6F05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6695C-C563-408C-A6A2-AC8D6B7AF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BD47-463D-4098-BCC8-FCFEC03D0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04F96-7419-4B66-B92F-89F0A898A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3EFC7-00FA-48CD-807D-C705215D1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EA5AA-8F3D-4CD8-B571-51A2857C1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68C18-6F0B-4F9B-8654-CF1F0E9B8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35033-3BA4-4CEC-A4A6-C71E3A0C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A3B35-D039-4CED-821A-0C7804F89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A352D-7DA2-48CE-9B94-9FAF3C678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EAD2C-73EA-4547-A709-BCE667D42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42D60-9A6B-45FD-BB02-FCF4206D5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4C8AA-2AA7-4DBA-9839-D6CC1373E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4812E-0C34-45D4-A6A8-453A325DF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9004-3140-4CFC-B5ED-DD622556E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AA163-0711-4DB3-83FF-6E3F31BB3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285D6-19C7-443C-86FD-84AE7484D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E1B5A-7704-490D-AF9F-423A9E322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F3543-6024-4E09-938D-2034C8B83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A1B5A-8A9B-454D-BF63-C7390AFCE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40B46-6439-4E9E-8B36-F1C9F4339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0FDBA-9ABB-4C6E-ADA5-D5064F45D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69C69-25A8-4B60-AA77-392D12C25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545C9-1FA6-4955-9854-8A3AD30B2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443C1-4FCD-458D-B942-C1AF68AC7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5F89C-77CF-4251-9942-4EC1BCE1E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6691F-C829-4150-9CB9-762A8E72F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A312-F797-497A-963B-0733BCDF0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4DA5E-A51F-4375-847F-91474F594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479FF-D5E5-4DF7-ADAF-0DDF63DCA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5E38E-6802-4692-A56A-72B1F1207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BCB10-6D21-4B46-A7DF-23383D25D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87D65-FED8-4011-B3B6-2BF7A26BB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EDCA3-E6B1-4092-8630-23E9E16DB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18736-FA8C-4137-8CCC-0E31079BD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5235E-C19A-4DF8-86F3-18ED9E330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2765F-8D6B-4C8A-9C3E-BE7B23DD3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9FEE5-1DAF-4BCE-AF12-48780DF56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B4690-7EB4-4EED-A6F9-45ECCFE71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505F7-E8FF-4D89-BCD9-A9E65919C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9CFA1-6CCF-412A-A653-229E949FB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40380-CCA7-44A4-A795-FE4E552D1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7DAC4-B215-48F6-9C6D-EC3792E08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95AA1-1A71-4E75-ABE9-048F8B40D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5B1DE-D262-4011-A469-24E2B7A48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025BC-69BA-4E30-88FD-D2B3FD5DF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13715-C4CF-4FB6-A50C-AFCE4C6F5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C38C2-FF51-48B4-AC79-2A530A64D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C213F-99E3-4E46-BBB5-DD2B4678F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25F69-9409-41C1-A9AD-DA0AE855A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5B1AF-6BEC-4AA9-B343-5CE2BBB93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00F2A-3F3D-4E5F-B3DB-E5F98A86A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D02A9-3A55-43C0-B0FD-34291EFB0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A9258-BB3E-4769-BB98-AF3555956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8EA9B-4BED-4A8B-8159-6CAFC48F4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5C009-C201-45B6-B082-D2D5FD6FC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DBDF0-E000-4F1F-AF54-EBA3C8C8E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453FB7F3-8BFD-45D2-BCE0-867C4C19E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8" r:id="rId1"/>
    <p:sldLayoutId id="2147484569" r:id="rId2"/>
    <p:sldLayoutId id="2147484570" r:id="rId3"/>
    <p:sldLayoutId id="2147484571" r:id="rId4"/>
    <p:sldLayoutId id="2147484572" r:id="rId5"/>
    <p:sldLayoutId id="2147484573" r:id="rId6"/>
    <p:sldLayoutId id="2147484574" r:id="rId7"/>
    <p:sldLayoutId id="2147484575" r:id="rId8"/>
    <p:sldLayoutId id="2147484576" r:id="rId9"/>
    <p:sldLayoutId id="2147484577" r:id="rId10"/>
    <p:sldLayoutId id="2147484578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2571C36D-DFF3-416C-8C83-88666BDB4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7" r:id="rId1"/>
    <p:sldLayoutId id="2147484668" r:id="rId2"/>
    <p:sldLayoutId id="2147484669" r:id="rId3"/>
    <p:sldLayoutId id="2147484670" r:id="rId4"/>
    <p:sldLayoutId id="2147484671" r:id="rId5"/>
    <p:sldLayoutId id="2147484672" r:id="rId6"/>
    <p:sldLayoutId id="2147484673" r:id="rId7"/>
    <p:sldLayoutId id="2147484674" r:id="rId8"/>
    <p:sldLayoutId id="2147484675" r:id="rId9"/>
    <p:sldLayoutId id="2147484676" r:id="rId10"/>
    <p:sldLayoutId id="2147484677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691574A4-65F0-4E45-A379-6AF6258E3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78" r:id="rId1"/>
    <p:sldLayoutId id="2147484679" r:id="rId2"/>
    <p:sldLayoutId id="2147484680" r:id="rId3"/>
    <p:sldLayoutId id="2147484681" r:id="rId4"/>
    <p:sldLayoutId id="2147484682" r:id="rId5"/>
    <p:sldLayoutId id="2147484683" r:id="rId6"/>
    <p:sldLayoutId id="2147484684" r:id="rId7"/>
    <p:sldLayoutId id="2147484685" r:id="rId8"/>
    <p:sldLayoutId id="2147484686" r:id="rId9"/>
    <p:sldLayoutId id="2147484687" r:id="rId10"/>
    <p:sldLayoutId id="2147484688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32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F315DA47-AA32-4F98-9F92-74F2E3194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9" r:id="rId1"/>
    <p:sldLayoutId id="2147484690" r:id="rId2"/>
    <p:sldLayoutId id="2147484691" r:id="rId3"/>
    <p:sldLayoutId id="2147484692" r:id="rId4"/>
    <p:sldLayoutId id="2147484693" r:id="rId5"/>
    <p:sldLayoutId id="2147484694" r:id="rId6"/>
    <p:sldLayoutId id="2147484695" r:id="rId7"/>
    <p:sldLayoutId id="2147484696" r:id="rId8"/>
    <p:sldLayoutId id="2147484697" r:id="rId9"/>
    <p:sldLayoutId id="2147484698" r:id="rId10"/>
    <p:sldLayoutId id="2147484699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F91164A0-3C5E-4FBF-9181-08827F17A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9" r:id="rId1"/>
    <p:sldLayoutId id="2147484580" r:id="rId2"/>
    <p:sldLayoutId id="2147484581" r:id="rId3"/>
    <p:sldLayoutId id="2147484582" r:id="rId4"/>
    <p:sldLayoutId id="2147484583" r:id="rId5"/>
    <p:sldLayoutId id="2147484584" r:id="rId6"/>
    <p:sldLayoutId id="2147484585" r:id="rId7"/>
    <p:sldLayoutId id="2147484586" r:id="rId8"/>
    <p:sldLayoutId id="2147484587" r:id="rId9"/>
    <p:sldLayoutId id="2147484588" r:id="rId10"/>
    <p:sldLayoutId id="2147484589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EC29E034-260E-4B03-9CDC-9E628A3B9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96" r:id="rId7"/>
    <p:sldLayoutId id="2147484597" r:id="rId8"/>
    <p:sldLayoutId id="2147484598" r:id="rId9"/>
    <p:sldLayoutId id="2147484599" r:id="rId10"/>
    <p:sldLayoutId id="2147484600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CE59000F-FFC3-42FB-84D4-AEDECD099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1" r:id="rId1"/>
    <p:sldLayoutId id="2147484602" r:id="rId2"/>
    <p:sldLayoutId id="2147484603" r:id="rId3"/>
    <p:sldLayoutId id="2147484604" r:id="rId4"/>
    <p:sldLayoutId id="2147484605" r:id="rId5"/>
    <p:sldLayoutId id="2147484606" r:id="rId6"/>
    <p:sldLayoutId id="2147484607" r:id="rId7"/>
    <p:sldLayoutId id="2147484608" r:id="rId8"/>
    <p:sldLayoutId id="2147484609" r:id="rId9"/>
    <p:sldLayoutId id="2147484610" r:id="rId10"/>
    <p:sldLayoutId id="2147484611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98617D7B-5F92-4ADF-BF6A-18B7C9123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2" r:id="rId1"/>
    <p:sldLayoutId id="2147484613" r:id="rId2"/>
    <p:sldLayoutId id="2147484614" r:id="rId3"/>
    <p:sldLayoutId id="2147484615" r:id="rId4"/>
    <p:sldLayoutId id="2147484616" r:id="rId5"/>
    <p:sldLayoutId id="2147484617" r:id="rId6"/>
    <p:sldLayoutId id="2147484618" r:id="rId7"/>
    <p:sldLayoutId id="2147484619" r:id="rId8"/>
    <p:sldLayoutId id="2147484620" r:id="rId9"/>
    <p:sldLayoutId id="2147484621" r:id="rId10"/>
    <p:sldLayoutId id="2147484622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929E79FE-0E94-4CFD-9602-871AD5C83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3" r:id="rId1"/>
    <p:sldLayoutId id="2147484624" r:id="rId2"/>
    <p:sldLayoutId id="2147484625" r:id="rId3"/>
    <p:sldLayoutId id="2147484626" r:id="rId4"/>
    <p:sldLayoutId id="2147484627" r:id="rId5"/>
    <p:sldLayoutId id="2147484628" r:id="rId6"/>
    <p:sldLayoutId id="2147484629" r:id="rId7"/>
    <p:sldLayoutId id="2147484630" r:id="rId8"/>
    <p:sldLayoutId id="2147484631" r:id="rId9"/>
    <p:sldLayoutId id="2147484632" r:id="rId10"/>
    <p:sldLayoutId id="2147484633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622425E3-FA65-4DE4-9961-56535DDD7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  <p:sldLayoutId id="2147484641" r:id="rId8"/>
    <p:sldLayoutId id="2147484642" r:id="rId9"/>
    <p:sldLayoutId id="2147484643" r:id="rId10"/>
    <p:sldLayoutId id="2147484644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38F510D3-A854-4841-A945-86D95FB47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заглавия щёлкните мышью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defRPr sz="1200" smtClean="0">
                <a:solidFill>
                  <a:srgbClr val="898989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B11ADAF3-3761-43C3-9C95-F76E422C8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6" r:id="rId1"/>
    <p:sldLayoutId id="2147484657" r:id="rId2"/>
    <p:sldLayoutId id="2147484658" r:id="rId3"/>
    <p:sldLayoutId id="2147484659" r:id="rId4"/>
    <p:sldLayoutId id="2147484660" r:id="rId5"/>
    <p:sldLayoutId id="2147484661" r:id="rId6"/>
    <p:sldLayoutId id="2147484662" r:id="rId7"/>
    <p:sldLayoutId id="2147484663" r:id="rId8"/>
    <p:sldLayoutId id="2147484664" r:id="rId9"/>
    <p:sldLayoutId id="2147484665" r:id="rId10"/>
    <p:sldLayoutId id="2147484666" r:id="rId11"/>
  </p:sldLayoutIdLst>
  <p:txStyles>
    <p:titleStyle>
      <a:lvl1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fontAlgn="base">
        <a:spcBef>
          <a:spcPts val="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13"/>
        </a:spcBef>
        <a:spcAft>
          <a:spcPts val="13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1"/>
          <p:cNvSpPr>
            <a:spLocks noChangeArrowheads="1" noChangeShapeType="1" noTextEdit="1"/>
          </p:cNvSpPr>
          <p:nvPr/>
        </p:nvSpPr>
        <p:spPr bwMode="auto">
          <a:xfrm>
            <a:off x="1371600" y="1676400"/>
            <a:ext cx="66103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b="1" kern="1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Отчет об исполнении бюджета</a:t>
            </a:r>
          </a:p>
        </p:txBody>
      </p:sp>
      <p:sp>
        <p:nvSpPr>
          <p:cNvPr id="25603" name="WordArt 2"/>
          <p:cNvSpPr>
            <a:spLocks noChangeArrowheads="1" noChangeShapeType="1" noTextEdit="1"/>
          </p:cNvSpPr>
          <p:nvPr/>
        </p:nvSpPr>
        <p:spPr bwMode="auto">
          <a:xfrm>
            <a:off x="1447800" y="2743200"/>
            <a:ext cx="64198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kern="10" dirty="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муниципального образования</a:t>
            </a:r>
          </a:p>
        </p:txBody>
      </p:sp>
      <p:sp>
        <p:nvSpPr>
          <p:cNvPr id="25604" name="WordArt 3"/>
          <p:cNvSpPr>
            <a:spLocks noChangeArrowheads="1" noChangeShapeType="1" noTextEdit="1"/>
          </p:cNvSpPr>
          <p:nvPr/>
        </p:nvSpPr>
        <p:spPr bwMode="auto">
          <a:xfrm>
            <a:off x="1907704" y="3733800"/>
            <a:ext cx="5544616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b="1" kern="10" dirty="0" smtClean="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Печорский муниципальный округ</a:t>
            </a:r>
            <a:endParaRPr lang="ru-RU" b="1" kern="10" dirty="0">
              <a:ln w="12600">
                <a:solidFill>
                  <a:srgbClr val="EAEAEA"/>
                </a:solidFill>
                <a:miter lim="800000"/>
                <a:headEnd/>
                <a:tailEnd/>
              </a:ln>
              <a:solidFill>
                <a:schemeClr val="tx1">
                  <a:alpha val="50195"/>
                </a:schemeClr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5605" name="WordArt 4"/>
          <p:cNvSpPr>
            <a:spLocks noChangeArrowheads="1" noChangeShapeType="1" noTextEdit="1"/>
          </p:cNvSpPr>
          <p:nvPr/>
        </p:nvSpPr>
        <p:spPr bwMode="auto">
          <a:xfrm>
            <a:off x="2895600" y="4724400"/>
            <a:ext cx="2438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kern="10" dirty="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за </a:t>
            </a:r>
            <a:r>
              <a:rPr lang="ru-RU" kern="10" dirty="0" smtClean="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2024 </a:t>
            </a:r>
            <a:r>
              <a:rPr lang="ru-RU" kern="10" dirty="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год</a:t>
            </a:r>
          </a:p>
        </p:txBody>
      </p:sp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260350"/>
            <a:ext cx="936625" cy="1152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450850" y="88900"/>
            <a:ext cx="8424863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600" b="1" dirty="0">
                <a:solidFill>
                  <a:schemeClr val="tx1"/>
                </a:solidFill>
              </a:rPr>
              <a:t>Расходы по разделу </a:t>
            </a:r>
            <a:r>
              <a:rPr lang="ru-RU" sz="1600" b="1" dirty="0" smtClean="0">
                <a:solidFill>
                  <a:schemeClr val="tx1"/>
                </a:solidFill>
              </a:rPr>
              <a:t>«Жилищно-коммунальное </a:t>
            </a:r>
            <a:endParaRPr lang="ru-RU" sz="1600" b="1" dirty="0">
              <a:solidFill>
                <a:schemeClr val="tx1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600" b="1" dirty="0">
                <a:solidFill>
                  <a:schemeClr val="tx1"/>
                </a:solidFill>
              </a:rPr>
              <a:t>хозяйство» </a:t>
            </a:r>
            <a:r>
              <a:rPr lang="ru-RU" sz="1600" b="1" dirty="0" smtClean="0">
                <a:solidFill>
                  <a:schemeClr val="tx1"/>
                </a:solidFill>
              </a:rPr>
              <a:t>341 112,5тыс</a:t>
            </a:r>
            <a:r>
              <a:rPr lang="ru-RU" sz="1600" b="1" dirty="0">
                <a:solidFill>
                  <a:schemeClr val="tx1"/>
                </a:solidFill>
              </a:rPr>
              <a:t>. руб., </a:t>
            </a:r>
            <a:r>
              <a:rPr lang="ru-RU" sz="1600" b="1" dirty="0" smtClean="0">
                <a:solidFill>
                  <a:schemeClr val="tx1"/>
                </a:solidFill>
              </a:rPr>
              <a:t>97,7 % </a:t>
            </a:r>
            <a:r>
              <a:rPr lang="ru-RU" sz="1600" b="1" dirty="0">
                <a:solidFill>
                  <a:schemeClr val="tx1"/>
                </a:solidFill>
              </a:rPr>
              <a:t>к плану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188913" y="692150"/>
            <a:ext cx="8785225" cy="5865325"/>
          </a:xfrm>
          <a:prstGeom prst="rect">
            <a:avLst/>
          </a:prstGeom>
          <a:noFill/>
          <a:ln w="9360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l"/>
            <a:r>
              <a:rPr lang="ru-RU" sz="1150" i="1" dirty="0" smtClean="0">
                <a:solidFill>
                  <a:schemeClr val="tx1"/>
                </a:solidFill>
              </a:rPr>
              <a:t> 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 52 102,6 тыс. руб., в том числе: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 выполненных работ по разработке проектно-сметной документации на строительство объектов коммунальной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инфраструктуры 17343,0 тыс.руб.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расходов по содержанию имущества, оплата взносов на капитальный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1888,0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улучшение качества водоснабжения и водоотведения населения и объектов жизнеобеспечения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собственности 171,0 тыс.руб.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роведение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 по замене сетей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водоснабжения, а также замены наружных сетей канализации 8606,3 тыс.руб.</a:t>
            </a: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Прочие мероприятия по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благоустройству 10,0тыс.руб.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и содержание сетей уличного освещения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9332,0 тыс.руб.</a:t>
            </a:r>
          </a:p>
          <a:p>
            <a:pPr marL="171450" indent="-171450" algn="l">
              <a:buFontTx/>
              <a:buChar char="-"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 расходов на развитие проектов территориального общественного самоуправления  282,4тыс.руб. (ТОС «Семейный досуг», ТОС «Интернет в Изборске. Этап 1», ТОС «Интернет в Изборске. Этап 2», ТОС «Сила единства», ТОС «Киндер резиденция», ТОС «Чистая вода», ТОС «Наша уютная библиотека», ТОС «Комфортная среда», ТОС «Да будет свет-1», ТОС «Да будет свет-2», ТОС «Пруд моего детства», ТОС «Чистое будущее»)</a:t>
            </a:r>
          </a:p>
          <a:p>
            <a:pPr marL="171450" indent="-171450" algn="l">
              <a:buFontTx/>
              <a:buChar char="-"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 мероприятий по реализации инициативных проектов 465,0 тыс.руб.</a:t>
            </a:r>
          </a:p>
          <a:p>
            <a:pPr marL="171450" indent="-171450" algn="l">
              <a:buFontTx/>
              <a:buChar char="-"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 мероприятий по реализации инициативных проектов за счет средств инициативных платежей 80,0 тыс.руб.</a:t>
            </a:r>
          </a:p>
          <a:p>
            <a:pPr marL="171450" indent="-171450" algn="l">
              <a:buFontTx/>
              <a:buChar char="-"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мероприятий по озеленению улиц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5348,0 тыс.руб.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мест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захоронения 592,1 тыс.руб.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Обращение с отходами производства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потребления 1258,0 тыс.руб. </a:t>
            </a: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 реализации мероприятий по оборудованию контейнерных площадок для накопления твердых коммунальных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отходов 123,0 тыс.руб.</a:t>
            </a: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оплату за топливно-энергетические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ресурсы 190,8 тыс.руб.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строительство и реконструкцию, капитальный ремонт и техническое перевооружение объектов коммунальной инфраструктуры за счет местного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2632,7 тыс.руб.</a:t>
            </a: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 за счет средств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местного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мероприятий по энергосбережению и повышению энергетической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эффективности 420,1 тыс.руб.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строительство и реконструкцию, капитальный ремонт и техническое перевооружение объектов коммунальной инфраструктуры за счет местного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68,2 тыс.руб.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Снос аварийных жилых домов 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3015,0 тыс.руб.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создание комфортной городской среды в малых городах и исторических поселениях- победителях Всероссийского конкурса лучших проектах создание комфортной городской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среды 66,5 тыс.руб.</a:t>
            </a: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Мероприятие на поддержку государственных программ субъектов Российской Федерации и муниципальных программ формирование современной городской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среды 4,4 тыс.руб.</a:t>
            </a: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Обустройство и восстановление воинских захоронений, находящихся в государственной (муниципальной)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собственности 6,1 тыс.руб.</a:t>
            </a:r>
          </a:p>
          <a:p>
            <a:pPr marL="171450" indent="-171450" algn="l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(реконструкция) и благоустройство воинских захоронений, памятников и памятных знаков, увековечивающих память погибших при защите Отечества на территории муниципального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образования 200,0 тыс.руб.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50848" y="548680"/>
            <a:ext cx="8424863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600" b="1" dirty="0">
                <a:solidFill>
                  <a:schemeClr val="tx1"/>
                </a:solidFill>
              </a:rPr>
              <a:t>Расходы по разделу </a:t>
            </a:r>
            <a:r>
              <a:rPr lang="ru-RU" sz="1600" b="1" dirty="0" smtClean="0">
                <a:solidFill>
                  <a:schemeClr val="tx1"/>
                </a:solidFill>
              </a:rPr>
              <a:t>«Жилищно-коммунальное </a:t>
            </a:r>
            <a:endParaRPr lang="ru-RU" sz="1600" b="1" dirty="0">
              <a:solidFill>
                <a:schemeClr val="tx1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600" b="1" dirty="0">
                <a:solidFill>
                  <a:schemeClr val="tx1"/>
                </a:solidFill>
              </a:rPr>
              <a:t>хозяйство» </a:t>
            </a:r>
            <a:r>
              <a:rPr lang="ru-RU" sz="1600" b="1" dirty="0" smtClean="0">
                <a:solidFill>
                  <a:schemeClr val="tx1"/>
                </a:solidFill>
              </a:rPr>
              <a:t>341 112,5 тыс</a:t>
            </a:r>
            <a:r>
              <a:rPr lang="ru-RU" sz="1600" b="1" dirty="0">
                <a:solidFill>
                  <a:schemeClr val="tx1"/>
                </a:solidFill>
              </a:rPr>
              <a:t>. руб., </a:t>
            </a:r>
            <a:r>
              <a:rPr lang="ru-RU" sz="1600" b="1" dirty="0" smtClean="0">
                <a:solidFill>
                  <a:schemeClr val="tx1"/>
                </a:solidFill>
              </a:rPr>
              <a:t>97,7 % </a:t>
            </a:r>
            <a:r>
              <a:rPr lang="ru-RU" sz="1600" b="1" dirty="0">
                <a:solidFill>
                  <a:schemeClr val="tx1"/>
                </a:solidFill>
              </a:rPr>
              <a:t>к плану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7529" y="1412776"/>
            <a:ext cx="8261772" cy="4526497"/>
          </a:xfrm>
          <a:prstGeom prst="rect">
            <a:avLst/>
          </a:prstGeom>
          <a:noFill/>
          <a:ln w="9360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algn="ctr" defTabSz="449263" eaLnBrk="0" fontAlgn="base" hangingPunct="0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l"/>
            <a:r>
              <a:rPr lang="ru-RU" sz="1150" i="1" dirty="0" smtClean="0">
                <a:solidFill>
                  <a:schemeClr val="tx1"/>
                </a:solidFill>
              </a:rPr>
              <a:t> 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областного бюджета  289 009,9тыс. руб., в том числе: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Автономной некоммерческой организации Развития социальной инфраструктуры муниципальных образований Псковской области, Печорского района «Старый город» на строительство и реконструкцию (модернизацию) объектов питьевого водоснабжения (в целях достижения результатов федерального проекта "Чистая вода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") 199181,7 тыс.руб.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развитие проектов территориального общественного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самоуправления 4166,6тыс.руб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(ТОС «Семейный досуг», ТОС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«Интернет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Изборске. Этап 1», ТОС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«Интернет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Изборске. Этап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ТОС «Сила единства», ТОС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«Киндер резиденция»,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ТОС «Чистая вода», ТОС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«Наша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уютная библиотека», ТОС «Комфортная среда», ТОС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будет свет-1», ТОС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будет свет-2», ТОС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«Пруд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моего детства», ТОС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«Чистое будущее»)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 реализации инициативных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проектов 2335,1 тыс.руб.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обеспечение мероприятий по оборудованию контейнерных площадок для накопления твердых коммунальных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отходов 2337,5 тыс.руб.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 энергосбережению и повышению энергетической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эффективности 7982,0 тыс.руб.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строительство и реконструкцию, капитальный ремонт и техническое перевооружение объектов коммунальной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инфраструктуры 1295,0 тыс.руб.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Мероприятие на создание комфортной городской среды в малых городах и исторических поселениях- победителях Всероссийского конкурса лучших проектах создание комфортной городской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среды 66468,5 тыс.руб.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Мероприятие на поддержку государственных программ субъектов Российской Федерации и муниципальных программ формирование современной городской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среды 4437,5 тыс.руб.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(реконструкция) воинских захоронений памятников и памятных знаков, увековечивающих память погибших при защите Отечества на территории муниципального образования, благоустройство территорий воинских захоронений памятников и памятных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знаков 200,0 тыс.руб.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Обустройство и восстановление воинских захоронений, находящихся в государственной (муниципальной)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собственности 606,0 тыс.руб.</a:t>
            </a:r>
          </a:p>
        </p:txBody>
      </p:sp>
    </p:spTree>
    <p:extLst>
      <p:ext uri="{BB962C8B-B14F-4D97-AF65-F5344CB8AC3E}">
        <p14:creationId xmlns:p14="http://schemas.microsoft.com/office/powerpoint/2010/main" val="2077483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683568" y="548680"/>
            <a:ext cx="8208963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chemeClr val="tx1"/>
                </a:solidFill>
              </a:rPr>
              <a:t>Расходы по разделу «Национальная экономика»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 smtClean="0">
                <a:solidFill>
                  <a:schemeClr val="tx1"/>
                </a:solidFill>
              </a:rPr>
              <a:t>227 255,9тыс</a:t>
            </a:r>
            <a:r>
              <a:rPr lang="ru-RU" b="1" dirty="0">
                <a:solidFill>
                  <a:schemeClr val="tx1"/>
                </a:solidFill>
              </a:rPr>
              <a:t>. руб., </a:t>
            </a:r>
            <a:r>
              <a:rPr lang="ru-RU" b="1" dirty="0" smtClean="0">
                <a:solidFill>
                  <a:schemeClr val="tx1"/>
                </a:solidFill>
              </a:rPr>
              <a:t>99,8% </a:t>
            </a:r>
            <a:r>
              <a:rPr lang="ru-RU" b="1" dirty="0">
                <a:solidFill>
                  <a:schemeClr val="tx1"/>
                </a:solidFill>
              </a:rPr>
              <a:t>к </a:t>
            </a:r>
            <a:r>
              <a:rPr lang="ru-RU" b="1" dirty="0" smtClean="0">
                <a:solidFill>
                  <a:schemeClr val="tx1"/>
                </a:solidFill>
              </a:rPr>
              <a:t>плану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251520" y="1412776"/>
            <a:ext cx="8784976" cy="4526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ru-RU" sz="1200" b="1" i="1" dirty="0" smtClean="0">
                <a:solidFill>
                  <a:schemeClr val="tx1"/>
                </a:solidFill>
              </a:rPr>
              <a:t>за счет средств местного бюджета</a:t>
            </a:r>
            <a:r>
              <a:rPr lang="ru-RU" sz="1200" b="1" dirty="0" smtClean="0">
                <a:solidFill>
                  <a:schemeClr val="tx1"/>
                </a:solidFill>
              </a:rPr>
              <a:t>  34 529,8тыс. руб., в том числе: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мероприятия в сфере организации временного трудоустройства несовершеннолетних граждан  124,6</a:t>
            </a:r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расходы </a:t>
            </a:r>
            <a:r>
              <a:rPr lang="ru-RU" sz="1200" dirty="0">
                <a:solidFill>
                  <a:schemeClr val="tx1"/>
                </a:solidFill>
              </a:rPr>
              <a:t>на проведение общественных </a:t>
            </a:r>
            <a:r>
              <a:rPr lang="ru-RU" sz="1200" dirty="0" smtClean="0">
                <a:solidFill>
                  <a:schemeClr val="tx1"/>
                </a:solidFill>
              </a:rPr>
              <a:t>работ 15,0 тыс.руб.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софинансирование </a:t>
            </a:r>
            <a:r>
              <a:rPr lang="ru-RU" sz="1200" dirty="0">
                <a:solidFill>
                  <a:schemeClr val="tx1"/>
                </a:solidFill>
              </a:rPr>
              <a:t>мероприятий по уничтожению борщевика Сосновского </a:t>
            </a:r>
            <a:r>
              <a:rPr lang="ru-RU" sz="1200" dirty="0" smtClean="0">
                <a:solidFill>
                  <a:schemeClr val="tx1"/>
                </a:solidFill>
              </a:rPr>
              <a:t>310,2 тыс.руб.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подготовка проектов межевания земельных участков и проведение кадастровых работ 0,3 тыс. руб. </a:t>
            </a:r>
            <a:endParaRPr lang="ru-RU" sz="1200" dirty="0">
              <a:solidFill>
                <a:schemeClr val="tx1"/>
              </a:solidFill>
            </a:endParaRP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расходы по перевозке населения катером 1070,7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расходы на содержание паромной переправы 537,5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компенсация </a:t>
            </a:r>
            <a:r>
              <a:rPr lang="ru-RU" sz="1200" dirty="0">
                <a:solidFill>
                  <a:schemeClr val="tx1"/>
                </a:solidFill>
              </a:rPr>
              <a:t>расходов по перевозке обучающихся муниципальных общеобразовательных учреждений и сопровождающих их лиц на внеклассные </a:t>
            </a:r>
            <a:r>
              <a:rPr lang="ru-RU" sz="1200" dirty="0" smtClean="0">
                <a:solidFill>
                  <a:schemeClr val="tx1"/>
                </a:solidFill>
              </a:rPr>
              <a:t>мероприятия 1199,6 тыс.руб.</a:t>
            </a:r>
          </a:p>
          <a:p>
            <a:pPr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</a:rPr>
              <a:t>с</a:t>
            </a:r>
            <a:r>
              <a:rPr lang="ru-RU" sz="1200" dirty="0" smtClean="0">
                <a:solidFill>
                  <a:schemeClr val="tx1"/>
                </a:solidFill>
              </a:rPr>
              <a:t>офинансирование </a:t>
            </a:r>
            <a:r>
              <a:rPr lang="ru-RU" sz="1200" dirty="0">
                <a:solidFill>
                  <a:schemeClr val="tx1"/>
                </a:solidFill>
              </a:rPr>
              <a:t>мероприятий по созданию условий для осуществления организации бесплатной перевозки обучающихся в муниципальных образовательных организациях, реализующих основные образовательные программы, между поселениями до образовательной организации и </a:t>
            </a:r>
            <a:r>
              <a:rPr lang="ru-RU" sz="1200" dirty="0" smtClean="0">
                <a:solidFill>
                  <a:schemeClr val="tx1"/>
                </a:solidFill>
              </a:rPr>
              <a:t>обратно 23,3 тыс.руб.</a:t>
            </a:r>
          </a:p>
          <a:p>
            <a:pPr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</a:rPr>
              <a:t>с</a:t>
            </a:r>
            <a:r>
              <a:rPr lang="ru-RU" sz="1200" dirty="0" smtClean="0">
                <a:solidFill>
                  <a:schemeClr val="tx1"/>
                </a:solidFill>
              </a:rPr>
              <a:t>одержание </a:t>
            </a:r>
            <a:r>
              <a:rPr lang="ru-RU" sz="1200" dirty="0">
                <a:solidFill>
                  <a:schemeClr val="tx1"/>
                </a:solidFill>
              </a:rPr>
              <a:t>автомобильных дорог местного значения в границах населенных пунктов поселений </a:t>
            </a:r>
            <a:r>
              <a:rPr lang="ru-RU" sz="1200" dirty="0" smtClean="0">
                <a:solidFill>
                  <a:schemeClr val="tx1"/>
                </a:solidFill>
              </a:rPr>
              <a:t>29193,9 тыс.руб.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софинансирование </a:t>
            </a:r>
            <a:r>
              <a:rPr lang="ru-RU" sz="1200" dirty="0">
                <a:solidFill>
                  <a:schemeClr val="tx1"/>
                </a:solidFill>
              </a:rPr>
              <a:t>осуществления дорожной деятельности, а также капитальный ремонт и ремонт дворовых территорий многоквартирных домов, проездов к дворовым территориям многоквартирных домов населенных </a:t>
            </a:r>
            <a:r>
              <a:rPr lang="ru-RU" sz="1200" dirty="0" smtClean="0">
                <a:solidFill>
                  <a:schemeClr val="tx1"/>
                </a:solidFill>
              </a:rPr>
              <a:t>пунктов 795,0 тыс.руб.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софинансирование </a:t>
            </a:r>
            <a:r>
              <a:rPr lang="ru-RU" sz="1200" dirty="0">
                <a:solidFill>
                  <a:schemeClr val="tx1"/>
                </a:solidFill>
              </a:rPr>
              <a:t>приобретения дорожной техники, предназначенной для выполнения полномочий по обеспечению сохранности автомобильных дорог общего пользования местного значения в МО </a:t>
            </a:r>
            <a:r>
              <a:rPr lang="ru-RU" sz="1200" dirty="0" smtClean="0">
                <a:solidFill>
                  <a:schemeClr val="tx1"/>
                </a:solidFill>
              </a:rPr>
              <a:t>Печорский </a:t>
            </a:r>
            <a:r>
              <a:rPr lang="ru-RU" sz="1200" dirty="0">
                <a:solidFill>
                  <a:schemeClr val="tx1"/>
                </a:solidFill>
              </a:rPr>
              <a:t>муниципальный </a:t>
            </a:r>
            <a:r>
              <a:rPr lang="ru-RU" sz="1200" dirty="0" smtClean="0">
                <a:solidFill>
                  <a:schemeClr val="tx1"/>
                </a:solidFill>
              </a:rPr>
              <a:t>округ 220,7 тыс.руб.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софинансирование </a:t>
            </a:r>
            <a:r>
              <a:rPr lang="ru-RU" sz="1200" dirty="0">
                <a:solidFill>
                  <a:schemeClr val="tx1"/>
                </a:solidFill>
              </a:rPr>
              <a:t>на установку знаков туристической навигации </a:t>
            </a:r>
            <a:r>
              <a:rPr lang="ru-RU" sz="1200" dirty="0" smtClean="0">
                <a:solidFill>
                  <a:schemeClr val="tx1"/>
                </a:solidFill>
              </a:rPr>
              <a:t>2,5 </a:t>
            </a:r>
            <a:r>
              <a:rPr lang="ru-RU" sz="1200" dirty="0">
                <a:solidFill>
                  <a:schemeClr val="tx1"/>
                </a:solidFill>
              </a:rPr>
              <a:t>тыс. руб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софинансирование </a:t>
            </a:r>
            <a:r>
              <a:rPr lang="ru-RU" sz="1200" dirty="0">
                <a:solidFill>
                  <a:schemeClr val="tx1"/>
                </a:solidFill>
              </a:rPr>
              <a:t>мероприятия "Поддержка социально-ориентированных некомерческих </a:t>
            </a:r>
            <a:r>
              <a:rPr lang="ru-RU" sz="1200" dirty="0" smtClean="0">
                <a:solidFill>
                  <a:schemeClr val="tx1"/>
                </a:solidFill>
              </a:rPr>
              <a:t>организаций» 6,0 тыс.руб.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субсидия </a:t>
            </a:r>
            <a:r>
              <a:rPr lang="ru-RU" sz="1200" dirty="0">
                <a:solidFill>
                  <a:schemeClr val="tx1"/>
                </a:solidFill>
              </a:rPr>
              <a:t>муниципальному предприятию на финансовое обеспечение затрат, связанных с проведением мероприятий по </a:t>
            </a:r>
            <a:r>
              <a:rPr lang="ru-RU" sz="1200" dirty="0" smtClean="0">
                <a:solidFill>
                  <a:schemeClr val="tx1"/>
                </a:solidFill>
              </a:rPr>
              <a:t>ликвидации 600,0 тыс.руб.</a:t>
            </a:r>
            <a:endParaRPr lang="ru-RU" sz="1200" dirty="0">
              <a:solidFill>
                <a:srgbClr val="FF0000"/>
              </a:solidFill>
            </a:endParaRP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расходы </a:t>
            </a:r>
            <a:r>
              <a:rPr lang="ru-RU" sz="1200" dirty="0">
                <a:solidFill>
                  <a:schemeClr val="tx1"/>
                </a:solidFill>
              </a:rPr>
              <a:t>на мероприятия по землеустройству и </a:t>
            </a:r>
            <a:r>
              <a:rPr lang="ru-RU" sz="1200" dirty="0" smtClean="0">
                <a:solidFill>
                  <a:schemeClr val="tx1"/>
                </a:solidFill>
              </a:rPr>
              <a:t>землепользованию 430,5тыс.руб.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560387" y="667507"/>
            <a:ext cx="8208963" cy="92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rgbClr val="000000"/>
                </a:solidFill>
              </a:rPr>
              <a:t>Расходы по разделу «Национальная экономика</a:t>
            </a:r>
            <a:r>
              <a:rPr lang="ru-RU" b="1" dirty="0" smtClean="0">
                <a:solidFill>
                  <a:srgbClr val="000000"/>
                </a:solidFill>
              </a:rPr>
              <a:t>»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 smtClean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227 </a:t>
            </a:r>
            <a:r>
              <a:rPr lang="ru-RU" dirty="0">
                <a:solidFill>
                  <a:srgbClr val="000000"/>
                </a:solidFill>
              </a:rPr>
              <a:t>255,9тыс. руб., 99,8% к плану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539750" y="1628800"/>
            <a:ext cx="8229600" cy="4526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200" dirty="0">
              <a:solidFill>
                <a:srgbClr val="FF0000"/>
              </a:solidFill>
            </a:endParaRPr>
          </a:p>
          <a:p>
            <a:pPr algn="l"/>
            <a:r>
              <a:rPr lang="ru-RU" sz="1200" b="1" i="1" dirty="0" smtClean="0">
                <a:solidFill>
                  <a:schemeClr val="tx1"/>
                </a:solidFill>
              </a:rPr>
              <a:t>за счет средств областного бюджета</a:t>
            </a:r>
            <a:r>
              <a:rPr lang="ru-RU" sz="1200" b="1" dirty="0" smtClean="0">
                <a:solidFill>
                  <a:schemeClr val="tx1"/>
                </a:solidFill>
              </a:rPr>
              <a:t>  192 726,1тыс. руб., в том числе: </a:t>
            </a:r>
            <a:endParaRPr lang="ru-RU" sz="1200" dirty="0" smtClean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мероприятия </a:t>
            </a:r>
            <a:r>
              <a:rPr lang="ru-RU" sz="1200" dirty="0">
                <a:solidFill>
                  <a:schemeClr val="tx1"/>
                </a:solidFill>
              </a:rPr>
              <a:t>активной политики и дополнительных мероприятий в сфере занятости населения 84,7 </a:t>
            </a:r>
            <a:r>
              <a:rPr lang="ru-RU" sz="1200" dirty="0" smtClean="0">
                <a:solidFill>
                  <a:schemeClr val="tx1"/>
                </a:solidFill>
              </a:rPr>
              <a:t>тыс.руб.</a:t>
            </a:r>
            <a:endParaRPr lang="ru-RU" sz="10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мероприятия по уничтожению борщевика Сосновского 2791,8 тыс. руб. </a:t>
            </a:r>
          </a:p>
          <a:p>
            <a:pPr marL="171450" indent="-171450"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мероприятия при осуществлении деятельности по обращению с животными без владельцев 164,0 тыс. руб.</a:t>
            </a:r>
            <a:endParaRPr lang="ru-RU" sz="12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подготовка проектов межевания земельных участков и проведение кадастровых работ 30,0 тыс. руб. </a:t>
            </a:r>
          </a:p>
          <a:p>
            <a:pPr marL="171450" indent="-171450"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создание </a:t>
            </a:r>
            <a:r>
              <a:rPr lang="ru-RU" sz="1200" dirty="0">
                <a:solidFill>
                  <a:schemeClr val="tx1"/>
                </a:solidFill>
              </a:rPr>
              <a:t>условий для осуществления организации бесплатной перевозки обучающихся в муниципальных образовательных организациях, реализующих основные образовательные программы, между поселениями до образовательной организации и </a:t>
            </a:r>
            <a:r>
              <a:rPr lang="ru-RU" sz="1200" dirty="0" smtClean="0">
                <a:solidFill>
                  <a:schemeClr val="tx1"/>
                </a:solidFill>
              </a:rPr>
              <a:t>обратно 2311,4 тыс.руб.</a:t>
            </a:r>
            <a:endParaRPr lang="ru-RU" sz="12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осуществление дорожной деятельности, а также капитальный ремонт и ремонт дворовых территорий многоквартирных домов, проездов к дворовым территориям многоквартирных домов 78705,1тыс. руб.</a:t>
            </a:r>
          </a:p>
          <a:p>
            <a:pPr marL="171450" indent="-171450"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приобретения </a:t>
            </a:r>
            <a:r>
              <a:rPr lang="ru-RU" sz="1200" dirty="0">
                <a:solidFill>
                  <a:schemeClr val="tx1"/>
                </a:solidFill>
              </a:rPr>
              <a:t>дорожной техники, предназначенной для выполнения полномочий по обеспечению сохранности автомобильных дорог общего пользования местного значения в МО "Печорский муниципальный округ" </a:t>
            </a:r>
            <a:r>
              <a:rPr lang="ru-RU" sz="1200" dirty="0" smtClean="0">
                <a:solidFill>
                  <a:schemeClr val="tx1"/>
                </a:solidFill>
              </a:rPr>
              <a:t> 21852,3 тыс.руб.</a:t>
            </a:r>
            <a:endParaRPr lang="ru-RU" sz="12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осуществление дорожной деятельности в рамках реализации национального проекта "Безопасные и качественные автомобильные дороги" 86470,9 тыс. руб. </a:t>
            </a:r>
            <a:r>
              <a:rPr lang="ru-RU" sz="1000" dirty="0" smtClean="0">
                <a:solidFill>
                  <a:schemeClr val="tx1"/>
                </a:solidFill>
              </a:rPr>
              <a:t>(за счет федерального и областного бюджета)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pPr marL="171450" indent="-171450"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поддержка </a:t>
            </a:r>
            <a:r>
              <a:rPr lang="ru-RU" sz="1200" dirty="0">
                <a:solidFill>
                  <a:schemeClr val="tx1"/>
                </a:solidFill>
              </a:rPr>
              <a:t>молодежных инициатив </a:t>
            </a:r>
            <a:r>
              <a:rPr lang="ru-RU" sz="1200" dirty="0" smtClean="0">
                <a:solidFill>
                  <a:schemeClr val="tx1"/>
                </a:solidFill>
              </a:rPr>
              <a:t>15,9 тыс.руб.</a:t>
            </a:r>
          </a:p>
          <a:p>
            <a:pPr marL="171450" indent="-171450"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</a:rPr>
              <a:t>установка знаков туристической навигации </a:t>
            </a:r>
            <a:r>
              <a:rPr lang="ru-RU" sz="1200" dirty="0" smtClean="0">
                <a:solidFill>
                  <a:schemeClr val="tx1"/>
                </a:solidFill>
              </a:rPr>
              <a:t>250,0 </a:t>
            </a:r>
            <a:r>
              <a:rPr lang="ru-RU" sz="1200" dirty="0">
                <a:solidFill>
                  <a:schemeClr val="tx1"/>
                </a:solidFill>
              </a:rPr>
              <a:t>тыс. руб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</a:p>
          <a:p>
            <a:pPr marL="171450" indent="-171450"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реализация </a:t>
            </a:r>
            <a:r>
              <a:rPr lang="ru-RU" sz="1200" dirty="0">
                <a:solidFill>
                  <a:schemeClr val="tx1"/>
                </a:solidFill>
              </a:rPr>
              <a:t>муниципальных программ поддержки социально-ориентированных некомерческих </a:t>
            </a:r>
            <a:r>
              <a:rPr lang="ru-RU" sz="1200" dirty="0" smtClean="0">
                <a:solidFill>
                  <a:schemeClr val="tx1"/>
                </a:solidFill>
              </a:rPr>
              <a:t>организаций 50,0 тыс.руб.</a:t>
            </a:r>
          </a:p>
          <a:p>
            <a:pPr marL="171450" indent="-171450" algn="l">
              <a:buFontTx/>
              <a:buChar char="-"/>
            </a:pPr>
            <a:endParaRPr lang="ru-RU" sz="12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468313" y="476250"/>
            <a:ext cx="80645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Расходы по разделу «Культура»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93 421,4 тыс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. руб.,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93,8 % 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к плану</a:t>
            </a:r>
            <a:r>
              <a:rPr lang="ru-RU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 </a:t>
            </a:r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323528" y="1196752"/>
            <a:ext cx="8640960" cy="631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43 516,3тыс. руб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бюджетным учреждениям на финансовое обеспечение муниципального задания  и иные цели  39371,8 тыс. руб., в т.ч.:</a:t>
            </a:r>
          </a:p>
          <a:p>
            <a:pPr indent="361950"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*Центр культуры  23 036,7тыс. руб.</a:t>
            </a:r>
          </a:p>
          <a:p>
            <a:pPr indent="361950"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*Библиотека 16 335,1тыс. руб. 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  оказание мер социальной поддержки работников культуры  456,8 тыс. руб., в т.ч.:</a:t>
            </a:r>
          </a:p>
          <a:p>
            <a:pPr indent="361950"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*Центр культуры 254,8 тыс. руб.</a:t>
            </a:r>
          </a:p>
          <a:p>
            <a:pPr indent="361950"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*Библиотека 202,0 тыс. руб. </a:t>
            </a: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поддержка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отрасли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культуры 1280,2 тыс.руб.</a:t>
            </a: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издание книги 248,8 тыс.руб.</a:t>
            </a: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культурно-массовых и досуговых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мероприятий 1654,7 тыс.руб.</a:t>
            </a: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и укрепления материально-технической базы муниципальных домов культуры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 9,1 тыс.руб.</a:t>
            </a:r>
          </a:p>
          <a:p>
            <a:pPr marL="285750" indent="-285750" algn="l">
              <a:buFontTx/>
              <a:buChar char="-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убсидия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Автономной некоммерческой организации Развития социальной инфраструктуры муниципальных образований Псковской области, Печорского района «Старый город» на государственную поддержку отрасли культуры (Федеральный проект «Культурная среда») – Ремонт МБУ ДО «Детская школа искусств» г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Печоры 494,9 тыс.руб.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      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областного бюджета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49 905,1тыс. руб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и укрепления материально-технической базы муниципальных домов культуры района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906,1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l">
              <a:buFontTx/>
              <a:buChar char="-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Автономной некоммерческой организации Развития социальной инфраструктуры муниципальных образований Псковской области, Печорского района «Старый город» на государственную поддержку отрасли культуры (Федеральный проект «Культурная среда») – Ремонт МБУ ДО «Детская школа искусств» г. Печоры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48 999,0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285750" indent="-285750" algn="l">
              <a:buFontTx/>
              <a:buChar char="-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Tx/>
              <a:buChar char="-"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200" dirty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323850" y="178561"/>
            <a:ext cx="8496300" cy="64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Расходы по разделу «Общегосударственные расходы»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84 511,8 тыс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. руб.,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91,4 % 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к плану</a:t>
            </a:r>
          </a:p>
        </p:txBody>
      </p:sp>
      <p:sp>
        <p:nvSpPr>
          <p:cNvPr id="37891" name="Text Box 2"/>
          <p:cNvSpPr txBox="1">
            <a:spLocks noChangeArrowheads="1"/>
          </p:cNvSpPr>
          <p:nvPr/>
        </p:nvSpPr>
        <p:spPr bwMode="auto">
          <a:xfrm>
            <a:off x="323850" y="764704"/>
            <a:ext cx="8568952" cy="655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 77879,0  тыс. руб.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-обеспечение функций высшего должностного лица исполнительно-распорядительного органа 2 282,3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функционирование представительного органа муниципального образования 19,9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содержание органов местного самоуправления 48 134,3тыс. руб. (Адм. 42 801,0+ ФУ 5333,3)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поощрение муниципальных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управленческих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 за достижения показателей деятельности органов исполнительной власти Псковской области в рамках непрограммного направления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расходов 200,0 тыс.руб. (183,3+16,7)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изготовление рекламно-информационных и презентационных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материалов 36,0 тыс.руб.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ежемесячное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материальное стимулирование граждан, участвующих в составе добровольных народных дружин профилактической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направленности 150,0 тыс.руб.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 к областной субсидии на разработку комплекса мер социальной поддержки граждан, участвующих в составе добровольных народных дружин в защите Государственной границы  24,0 тыс. руб.      </a:t>
            </a:r>
          </a:p>
          <a:p>
            <a:pPr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 к областной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на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реализацию мероприятий в рамках основного мероприятия "Развитие и совершенствование института добровольных дружин»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0,1 тыс.руб.</a:t>
            </a:r>
          </a:p>
          <a:p>
            <a:pPr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Возврат финансовой поддержки ППК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«Фонд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территорий» 366,0 тыс.руб.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совершенствование  правовых механизмов профессиональной служебной деятельности служащих в целях повышения качества услуг 9052,6 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разработка проектно-сметной документации 83,0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устранение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предписаний контрольно-надзорных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органов 867,1 тыс.руб.</a:t>
            </a:r>
          </a:p>
          <a:p>
            <a:pPr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Членские взносы в Ассоциацию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«Совет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Псковской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области» 156,7 тыс.руб.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деятельности муниципального казенного учреждения «Центр финансового обслуживания» 10243,8тыс.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-оценка недвижимости, признание прав регулирования отношений по муниципальной собственности  30,0тыс.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-содержание единой дежурно-диспетчерской службы 2990,0тыс.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-мероприятия за счет средств резервного фонда Администрации Печорского района  1012,5 тыс. 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расходы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исполнение судебных актов в рамках непрограммного направления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2230,7 тыс.руб.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--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 счет средств областного бюджета  6632,8тыс. руб.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выполнение гос. полномочий по образованию и обеспечению деятельности комиссий по делам несовершеннолетних и защите их прав 386,3 тыс. руб. </a:t>
            </a:r>
          </a:p>
          <a:p>
            <a:pPr algn="l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комплекса мер социальной поддержки граждан, участвующих в составе добровольных народных дружин в защите Государственной границы 2375,5тыс. руб. </a:t>
            </a:r>
          </a:p>
          <a:p>
            <a:pPr algn="l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Расходы на реализацию мероприятий в рамках основного мероприятия "Развитие и совершенствование института добровольных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дружин» 15,4 тыс.руб.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расходы за счет средств резервного фонда Правительства Псковской области  3855,6 тыс. руб. (возмещение расходов, связанных с обеспечением траурных мероприятий 1855,6) (дом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Кельдера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2000,0 тыс.руб.)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200" dirty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/>
          </p:cNvSpPr>
          <p:nvPr/>
        </p:nvSpPr>
        <p:spPr bwMode="auto">
          <a:xfrm>
            <a:off x="250825" y="682834"/>
            <a:ext cx="8497888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600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Расходы по разделу «Социальная политика»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7 779,8 </a:t>
            </a:r>
            <a:r>
              <a:rPr lang="ru-RU" sz="1600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тыс. руб.,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  98,3% </a:t>
            </a:r>
            <a:r>
              <a:rPr lang="ru-RU" sz="1600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к плану</a:t>
            </a:r>
          </a:p>
        </p:txBody>
      </p:sp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1056956" y="1844824"/>
            <a:ext cx="7705229" cy="2895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algn="l"/>
            <a:r>
              <a:rPr lang="ru-RU" sz="1400" b="1" i="1" dirty="0" smtClean="0">
                <a:solidFill>
                  <a:schemeClr val="tx1"/>
                </a:solidFill>
              </a:rPr>
              <a:t>за счет средств местного бюджета 3099,8тыс. руб.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-доплаты к пенсиям лицам, замещавшим муниципальные должности и должности муниципальной службы 3095,1тыс. руб.</a:t>
            </a:r>
          </a:p>
          <a:p>
            <a:pPr algn="l"/>
            <a:r>
              <a:rPr lang="ru-RU" sz="1400" dirty="0">
                <a:solidFill>
                  <a:schemeClr val="tx1"/>
                </a:solidFill>
              </a:rPr>
              <a:t>- </a:t>
            </a:r>
            <a:r>
              <a:rPr lang="ru-RU" sz="1400" dirty="0" smtClean="0">
                <a:solidFill>
                  <a:schemeClr val="tx1"/>
                </a:solidFill>
              </a:rPr>
              <a:t>поддержка </a:t>
            </a:r>
            <a:r>
              <a:rPr lang="ru-RU" sz="1400" dirty="0">
                <a:solidFill>
                  <a:schemeClr val="tx1"/>
                </a:solidFill>
              </a:rPr>
              <a:t>малоимущих </a:t>
            </a:r>
            <a:r>
              <a:rPr lang="ru-RU" sz="1400" dirty="0" smtClean="0">
                <a:solidFill>
                  <a:schemeClr val="tx1"/>
                </a:solidFill>
              </a:rPr>
              <a:t>граждан 4,7 тыс.руб.</a:t>
            </a:r>
          </a:p>
          <a:p>
            <a:pPr algn="l"/>
            <a:endParaRPr lang="ru-RU" sz="1400" dirty="0" smtClean="0">
              <a:solidFill>
                <a:srgbClr val="FF0000"/>
              </a:solidFill>
            </a:endParaRPr>
          </a:p>
          <a:p>
            <a:pPr algn="l"/>
            <a:r>
              <a:rPr lang="ru-RU" sz="1400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</a:rPr>
              <a:t>за счет средств областного бюджета 4680,0тыс. руб.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- </a:t>
            </a:r>
            <a:r>
              <a:rPr lang="ru-RU" sz="1400" dirty="0" smtClean="0">
                <a:solidFill>
                  <a:schemeClr val="tx1"/>
                </a:solidFill>
              </a:rPr>
              <a:t>выплата компенсации части родительской платы за содержание ребенка в государственных и муниципальных образовательных учреждениях, реализующих основную общеобразовательную программу дошкольного образования 4680,0тыс. руб.;</a:t>
            </a:r>
          </a:p>
          <a:p>
            <a:pPr algn="l"/>
            <a:r>
              <a:rPr lang="ru-RU" sz="1400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ru-RU" sz="1400" dirty="0" smtClean="0">
                <a:solidFill>
                  <a:srgbClr val="FF0000"/>
                </a:solidFill>
              </a:rPr>
              <a:t> </a:t>
            </a:r>
          </a:p>
          <a:p>
            <a:pPr indent="45720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/>
          </p:cNvSpPr>
          <p:nvPr/>
        </p:nvSpPr>
        <p:spPr bwMode="auto">
          <a:xfrm>
            <a:off x="684213" y="406400"/>
            <a:ext cx="820896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Расходы по разделу «Физическая культура и спорт»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1538,4тыс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. руб.,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97,9 % </a:t>
            </a:r>
            <a:r>
              <a:rPr lang="ru-RU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к </a:t>
            </a:r>
            <a:r>
              <a:rPr lang="ru-RU" b="1" dirty="0" smtClean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плану</a:t>
            </a:r>
            <a:endParaRPr lang="ru-RU" b="1" dirty="0">
              <a:solidFill>
                <a:schemeClr val="tx1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661988" y="1700213"/>
            <a:ext cx="8231187" cy="246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/>
            <a:r>
              <a:rPr lang="ru-RU" sz="1400" b="1" i="1" dirty="0" smtClean="0">
                <a:solidFill>
                  <a:schemeClr val="tx1"/>
                </a:solidFill>
              </a:rPr>
              <a:t>за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</a:rPr>
              <a:t>счет средств местного бюджета -  1453,4 тыс. руб.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</a:rPr>
              <a:t>мероприятия </a:t>
            </a:r>
            <a:r>
              <a:rPr lang="ru-RU" sz="1400" dirty="0">
                <a:solidFill>
                  <a:schemeClr val="tx1"/>
                </a:solidFill>
              </a:rPr>
              <a:t>в области физической культуры и </a:t>
            </a:r>
            <a:r>
              <a:rPr lang="ru-RU" sz="1400" dirty="0" smtClean="0">
                <a:solidFill>
                  <a:schemeClr val="tx1"/>
                </a:solidFill>
              </a:rPr>
              <a:t>спорта 1452,5 тыс.руб.</a:t>
            </a:r>
          </a:p>
          <a:p>
            <a:pPr marL="285750" indent="-285750" algn="l">
              <a:buFontTx/>
              <a:buChar char="-"/>
            </a:pPr>
            <a:r>
              <a:rPr lang="ru-RU" sz="1400" dirty="0">
                <a:solidFill>
                  <a:schemeClr val="tx1"/>
                </a:solidFill>
              </a:rPr>
              <a:t>софинансирование </a:t>
            </a:r>
            <a:r>
              <a:rPr lang="ru-RU" sz="1400" dirty="0" smtClean="0">
                <a:solidFill>
                  <a:schemeClr val="tx1"/>
                </a:solidFill>
              </a:rPr>
              <a:t>к областным расходам </a:t>
            </a:r>
            <a:r>
              <a:rPr lang="ru-RU" sz="1400" dirty="0">
                <a:solidFill>
                  <a:schemeClr val="tx1"/>
                </a:solidFill>
              </a:rPr>
              <a:t>на проведение районных и областных спортивных </a:t>
            </a:r>
            <a:r>
              <a:rPr lang="ru-RU" sz="1400" dirty="0" smtClean="0">
                <a:solidFill>
                  <a:schemeClr val="tx1"/>
                </a:solidFill>
              </a:rPr>
              <a:t>мероприятий 0,9 тыс.руб.</a:t>
            </a:r>
            <a:endParaRPr lang="ru-RU" sz="1400" dirty="0" smtClean="0">
              <a:solidFill>
                <a:srgbClr val="FF0000"/>
              </a:solidFill>
            </a:endParaRPr>
          </a:p>
          <a:p>
            <a:pPr algn="l"/>
            <a:endParaRPr lang="ru-RU" sz="1400" b="1" i="1" dirty="0" smtClean="0">
              <a:solidFill>
                <a:srgbClr val="FF0000"/>
              </a:solidFill>
            </a:endParaRPr>
          </a:p>
          <a:p>
            <a:pPr algn="l"/>
            <a:r>
              <a:rPr lang="ru-RU" sz="1400" b="1" i="1" dirty="0" smtClean="0">
                <a:solidFill>
                  <a:schemeClr val="tx1"/>
                </a:solidFill>
              </a:rPr>
              <a:t>за счет средств областного бюджета 85,0 тыс. руб. 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l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</a:rPr>
              <a:t> расходы </a:t>
            </a:r>
            <a:r>
              <a:rPr lang="ru-RU" sz="1400" dirty="0">
                <a:solidFill>
                  <a:schemeClr val="tx1"/>
                </a:solidFill>
              </a:rPr>
              <a:t>на проведение районных и областных спортивных </a:t>
            </a:r>
            <a:r>
              <a:rPr lang="ru-RU" sz="1400" dirty="0" smtClean="0">
                <a:solidFill>
                  <a:schemeClr val="tx1"/>
                </a:solidFill>
              </a:rPr>
              <a:t>мероприятий 85,0 тыс.руб.</a:t>
            </a:r>
            <a:endParaRPr lang="ru-RU" sz="1400" dirty="0">
              <a:solidFill>
                <a:schemeClr val="tx1"/>
              </a:solidFill>
              <a:latin typeface="Times New Roman" pitchFamily="16" charset="0"/>
              <a:cs typeface="Times New Roman" pitchFamily="16" charset="0"/>
            </a:endParaRP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chemeClr val="tx1"/>
              </a:solidFill>
            </a:endParaRP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chemeClr val="tx1"/>
              </a:solidFill>
            </a:endParaRP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chemeClr val="tx1"/>
              </a:solidFill>
            </a:endParaRP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ChangeArrowheads="1"/>
          </p:cNvSpPr>
          <p:nvPr/>
        </p:nvSpPr>
        <p:spPr bwMode="auto">
          <a:xfrm>
            <a:off x="971600" y="1268760"/>
            <a:ext cx="7560840" cy="3972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algn="l"/>
            <a:r>
              <a:rPr lang="ru-RU" sz="1200" b="1" dirty="0" smtClean="0">
                <a:solidFill>
                  <a:schemeClr val="tx1"/>
                </a:solidFill>
              </a:rPr>
              <a:t>Расходы по разделу «Национальная оборона» (мероприятия </a:t>
            </a:r>
            <a:r>
              <a:rPr lang="ru-RU" sz="1200" b="1" dirty="0">
                <a:solidFill>
                  <a:schemeClr val="tx1"/>
                </a:solidFill>
              </a:rPr>
              <a:t>по мобилизационной </a:t>
            </a:r>
            <a:r>
              <a:rPr lang="ru-RU" sz="1200" b="1" dirty="0" smtClean="0">
                <a:solidFill>
                  <a:schemeClr val="tx1"/>
                </a:solidFill>
              </a:rPr>
              <a:t>подготовке) составили 187,0 тыс. руб., 100,0% к плану.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rgbClr val="FF0000"/>
                </a:solidFill>
              </a:rPr>
              <a:t> </a:t>
            </a:r>
          </a:p>
          <a:p>
            <a:pPr algn="l"/>
            <a:r>
              <a:rPr lang="ru-RU" sz="1200" b="1" dirty="0" smtClean="0">
                <a:solidFill>
                  <a:schemeClr val="tx1"/>
                </a:solidFill>
              </a:rPr>
              <a:t>Расходы по разделу «Национальная безопасность и правоохранительная деятельность» составили 457,0  тыс. руб., 85,7 % к плану.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-выплата </a:t>
            </a:r>
            <a:r>
              <a:rPr lang="ru-RU" sz="1200" dirty="0">
                <a:solidFill>
                  <a:schemeClr val="tx1"/>
                </a:solidFill>
              </a:rPr>
              <a:t>добровольным пожарным </a:t>
            </a:r>
            <a:r>
              <a:rPr lang="ru-RU" sz="1200" dirty="0" smtClean="0">
                <a:solidFill>
                  <a:schemeClr val="tx1"/>
                </a:solidFill>
              </a:rPr>
              <a:t>дружинам 157,0тыс.руб.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-расходы </a:t>
            </a:r>
            <a:r>
              <a:rPr lang="ru-RU" sz="1200" dirty="0">
                <a:solidFill>
                  <a:schemeClr val="tx1"/>
                </a:solidFill>
              </a:rPr>
              <a:t>на опашку населенных </a:t>
            </a:r>
            <a:r>
              <a:rPr lang="ru-RU" sz="1200" dirty="0" smtClean="0">
                <a:solidFill>
                  <a:schemeClr val="tx1"/>
                </a:solidFill>
              </a:rPr>
              <a:t>пунктов 300,0 тыс.руб.</a:t>
            </a:r>
          </a:p>
          <a:p>
            <a:pPr algn="l"/>
            <a:endParaRPr lang="ru-RU" sz="1200" dirty="0" smtClean="0">
              <a:solidFill>
                <a:srgbClr val="FF0000"/>
              </a:solidFill>
            </a:endParaRPr>
          </a:p>
          <a:p>
            <a:pPr algn="l"/>
            <a:r>
              <a:rPr lang="ru-RU" sz="1200" b="1" dirty="0" smtClean="0">
                <a:solidFill>
                  <a:schemeClr val="tx1"/>
                </a:solidFill>
              </a:rPr>
              <a:t>Расходы по разделу «Средства массовой информации» составили 232,9 тыс. руб., 66,5% к плану.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Субсидии на возмещение  затрат на производство и выпуск периодических  изданий 232,9 тыс. руб. </a:t>
            </a: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b="1" dirty="0" smtClean="0">
                <a:solidFill>
                  <a:schemeClr val="tx1"/>
                </a:solidFill>
              </a:rPr>
              <a:t>Расходы по разделу «Обслуживание государственного и муниципального долга» составили 4,6 тыс. руб., 23,0% к плану.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Уплата процентов по  кредиту, полученному из областного бюджета.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rgbClr val="FF0000"/>
              </a:solidFill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Профицит бюджета составил </a:t>
            </a:r>
            <a:r>
              <a:rPr lang="ru-RU" sz="1200" dirty="0" smtClean="0">
                <a:solidFill>
                  <a:schemeClr val="tx1"/>
                </a:solidFill>
              </a:rPr>
              <a:t>8939,7 </a:t>
            </a:r>
            <a:r>
              <a:rPr lang="ru-RU" sz="1200" dirty="0" smtClean="0">
                <a:solidFill>
                  <a:schemeClr val="tx1"/>
                </a:solidFill>
              </a:rPr>
              <a:t>тыс. руб. 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Источники: Погашение бюджетных кредитов, полученных из областного бюджета,  -234 тыс. руб., 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изменение остатков средств на счетах по учету средств бюджета </a:t>
            </a:r>
            <a:r>
              <a:rPr lang="ru-RU" sz="1200" dirty="0" smtClean="0">
                <a:solidFill>
                  <a:schemeClr val="tx1"/>
                </a:solidFill>
              </a:rPr>
              <a:t>-8705,7 </a:t>
            </a:r>
            <a:r>
              <a:rPr lang="ru-RU" sz="1200" dirty="0" smtClean="0">
                <a:solidFill>
                  <a:schemeClr val="tx1"/>
                </a:solidFill>
              </a:rPr>
              <a:t>тыс. руб</a:t>
            </a:r>
            <a:r>
              <a:rPr lang="ru-RU" sz="1200" b="1" dirty="0" smtClean="0">
                <a:solidFill>
                  <a:schemeClr val="tx1"/>
                </a:solidFill>
              </a:rPr>
              <a:t>.</a:t>
            </a:r>
            <a:endParaRPr lang="ru-RU" sz="1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1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847730"/>
              </p:ext>
            </p:extLst>
          </p:nvPr>
        </p:nvGraphicFramePr>
        <p:xfrm>
          <a:off x="323527" y="260650"/>
          <a:ext cx="8571236" cy="5267476"/>
        </p:xfrm>
        <a:graphic>
          <a:graphicData uri="http://schemas.openxmlformats.org/drawingml/2006/table">
            <a:tbl>
              <a:tblPr/>
              <a:tblGrid>
                <a:gridCol w="432049"/>
                <a:gridCol w="4251252"/>
                <a:gridCol w="1511357"/>
                <a:gridCol w="1376415"/>
                <a:gridCol w="1000163"/>
              </a:tblGrid>
              <a:tr h="66596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7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AEAEA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Исполнение бюджета МО «Печорский муниципальный округ»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в разрезе главных распорядителей бюджетных средств за 2024 год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27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№ п.п.</a:t>
                      </a:r>
                    </a:p>
                  </a:txBody>
                  <a:tcPr marL="90000" marR="90000" marT="46800" marB="4680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Наименование учреждения</a:t>
                      </a:r>
                    </a:p>
                  </a:txBody>
                  <a:tcPr marL="90000" marR="90000" marT="46800" marB="46800" anchor="ctr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План  тыс.руб.</a:t>
                      </a:r>
                    </a:p>
                  </a:txBody>
                  <a:tcPr marL="90000" marR="90000" marT="46800" marB="46800" anchor="ctr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Исполнение  тыс.руб.</a:t>
                      </a:r>
                    </a:p>
                  </a:txBody>
                  <a:tcPr marL="90000" marR="90000" marT="46800" marB="46800" anchor="ctr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% исполнения</a:t>
                      </a:r>
                    </a:p>
                  </a:txBody>
                  <a:tcPr marL="90000" marR="90000" marT="46800" marB="46800" anchor="ctr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09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Администрация Печорского муниципального округа в том числе: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142 329,4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1 114 283,5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58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Управление образования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345 630,8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343 799,0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714"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МБУК  "Печорский районный центр культуры"</a:t>
                      </a:r>
                    </a:p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26 994,2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26 461,5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98,0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714"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МБУК  "Печорская центральная районная библиотека"</a:t>
                      </a:r>
                    </a:p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18 308,6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17 817,3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714"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МБОУ ДОД  "Детская школа искусств"</a:t>
                      </a:r>
                    </a:p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9 991,1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9 413,2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714"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МБОУ  ДО  «Дворец творчества детей и молодежи Печорского района»</a:t>
                      </a:r>
                    </a:p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15 614,2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15 105,6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96,7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714"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МКУ «Центр финансового обслуживания»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10 444,7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243,8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98,0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78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Собрание депутатов Печорского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муниципального округа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71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Финансовое управление Печорского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муниципального округа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8338,4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5634,7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67,6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958"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b="1" i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fontAlgn="base">
                        <a:lnSpc>
                          <a:spcPct val="92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b="1" i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ИТОГО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1 150 667,8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1 119 918,2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900113" y="188640"/>
            <a:ext cx="7632700" cy="1079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b" anchorCtr="1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ru-RU" sz="2000" b="1" dirty="0" smtClean="0">
              <a:solidFill>
                <a:srgbClr val="CCEC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  <a:p>
            <a:pPr>
              <a:buClrTx/>
              <a:buFontTx/>
              <a:buNone/>
              <a:defRPr/>
            </a:pPr>
            <a:r>
              <a:rPr lang="ru-RU" sz="2400" b="1" dirty="0" smtClean="0">
                <a:solidFill>
                  <a:srgbClr val="000000"/>
                </a:solidFill>
                <a:ea typeface="+mn-ea"/>
              </a:rPr>
              <a:t>Исполнение бюджета МО Печорский муниципальный округ за 2024 год (тыс.руб.)</a:t>
            </a:r>
          </a:p>
        </p:txBody>
      </p:sp>
      <p:graphicFrame>
        <p:nvGraphicFramePr>
          <p:cNvPr id="1638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376994"/>
              </p:ext>
            </p:extLst>
          </p:nvPr>
        </p:nvGraphicFramePr>
        <p:xfrm>
          <a:off x="1692275" y="1700808"/>
          <a:ext cx="5765800" cy="4572117"/>
        </p:xfrm>
        <a:graphic>
          <a:graphicData uri="http://schemas.openxmlformats.org/drawingml/2006/table">
            <a:tbl>
              <a:tblPr/>
              <a:tblGrid>
                <a:gridCol w="2538412"/>
                <a:gridCol w="1196975"/>
                <a:gridCol w="1119188"/>
                <a:gridCol w="911225"/>
              </a:tblGrid>
              <a:tr h="360040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Наименование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2024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год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план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исполнено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%   к плану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ДОХОДЫ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– всего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1 131 574,6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1 128 857,9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99,8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Налоговые и неналоговые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185 848,7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194 544,6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104,7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в % к доходам 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16,4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17,2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 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Безвозмездные поступления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945 729,5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934 313,3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98,8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в  % к доходам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83,6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82,8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 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РАСХОДЫ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– всего</a:t>
                      </a:r>
                    </a:p>
                  </a:txBody>
                  <a:tcPr marL="41760" marR="41760" marT="21240" marB="2124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1 150 667,8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1 119 918,2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97,3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Дефицит(-)</a:t>
                      </a:r>
                    </a:p>
                  </a:txBody>
                  <a:tcPr marL="41760" marR="41760" marT="16920" marB="1692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-19093,2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х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Профицит(+)</a:t>
                      </a:r>
                    </a:p>
                  </a:txBody>
                  <a:tcPr marL="41760" marR="41760" marT="16920" marB="1692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41760" marR="41760" marT="16920" marB="1692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8939,7</a:t>
                      </a: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х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41760" marR="41760" marT="21240" marB="2124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5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843126"/>
              </p:ext>
            </p:extLst>
          </p:nvPr>
        </p:nvGraphicFramePr>
        <p:xfrm>
          <a:off x="179388" y="333375"/>
          <a:ext cx="8641084" cy="5233754"/>
        </p:xfrm>
        <a:graphic>
          <a:graphicData uri="http://schemas.openxmlformats.org/drawingml/2006/table">
            <a:tbl>
              <a:tblPr/>
              <a:tblGrid>
                <a:gridCol w="5689600"/>
                <a:gridCol w="904875"/>
                <a:gridCol w="1038497"/>
                <a:gridCol w="1008112"/>
              </a:tblGrid>
              <a:tr h="609600"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6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Перечень  муниципальных  программ  и  непрограммных  расходов  за  2024  год 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Наименование </a:t>
                      </a:r>
                    </a:p>
                  </a:txBody>
                  <a:tcPr marL="68760" marR="68760" marT="0" marB="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план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(тыс.руб.)</a:t>
                      </a:r>
                    </a:p>
                  </a:txBody>
                  <a:tcPr marL="68760" marR="68760" marT="0" marB="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исполнение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(тыс.руб.)</a:t>
                      </a:r>
                    </a:p>
                  </a:txBody>
                  <a:tcPr marL="68760" marR="68760" marT="0" marB="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  <a:tab pos="10333038" algn="l"/>
                          <a:tab pos="107823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ea typeface="Microsoft YaHei" charset="-122"/>
                          <a:cs typeface="Tahoma" pitchFamily="32" charset="0"/>
                        </a:rPr>
                        <a:t>% исполнения</a:t>
                      </a:r>
                    </a:p>
                  </a:txBody>
                  <a:tcPr marL="68760" marR="68760" marT="0" marB="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Расходы на реализацию муниципальных программ, всего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1 142 583,9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1 112 599,5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ctr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образования, молодежной политики и физической культуры и спорта в МО «Печорский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муниципальный округ»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373 585,6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369 966,7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культуры в МО  «Печорский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муниципальный округ»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95 249,5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000,7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98,7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Содействие экономическому развитию и инвестиционной привлекательности МО «Печорский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муниципальный округ»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3446,5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3446,5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Обеспечение безопасности граждан на территории МО «Печорский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муниципальный округ»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3375,1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3068,8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Комплексное развитие систем коммунальной инфраструктуры и благоустройства МО «Печорский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муниципальный округ»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278 411,0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269 489,5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96,8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транспортного обслуживания населения на территории МО «Печорский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муниципальный округ»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222 752,9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222 380,4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Управление и обеспечение деятельности Администрации Печорского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муниципального округа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, создание условий для эффективного управления муниципальными финансами и муниципальным долгом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94 629,2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79 075,7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83,6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Формирование современной городской среды МО «Печорский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муниципальный округ»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70976,9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70 976,9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Комплексное развитие сельских территорий муниципального образования «Печорский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муниципальный округ»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194,3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194,3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17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b="1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Непрограммные расходы, всего</a:t>
                      </a: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8083,9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7318,7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ИТОГО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1 150 667,8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1 119 918,2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89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282982"/>
              </p:ext>
            </p:extLst>
          </p:nvPr>
        </p:nvGraphicFramePr>
        <p:xfrm>
          <a:off x="539552" y="476672"/>
          <a:ext cx="8111802" cy="5625530"/>
        </p:xfrm>
        <a:graphic>
          <a:graphicData uri="http://schemas.openxmlformats.org/drawingml/2006/table">
            <a:tbl>
              <a:tblPr/>
              <a:tblGrid>
                <a:gridCol w="373777"/>
                <a:gridCol w="4867414"/>
                <a:gridCol w="1506739"/>
                <a:gridCol w="1363872"/>
              </a:tblGrid>
              <a:tr h="331788"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Структура расходов в разрезе муниципальных программ и непрограммных расходов за 2024 год</a:t>
                      </a:r>
                    </a:p>
                  </a:txBody>
                  <a:tcPr marL="31320" marR="313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087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</a:txBody>
                  <a:tcPr marL="31320" marR="313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Наименование</a:t>
                      </a:r>
                    </a:p>
                  </a:txBody>
                  <a:tcPr marL="31320" marR="313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Сумма, тыс.руб.</a:t>
                      </a:r>
                    </a:p>
                  </a:txBody>
                  <a:tcPr marL="31320" marR="313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Доля расходов в общем объём расходов (%)</a:t>
                      </a:r>
                    </a:p>
                  </a:txBody>
                  <a:tcPr marL="31320" marR="313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Расходы МО «Печорский 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муниципальный округ», </a:t>
                      </a: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всего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1 119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918,2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Расходы на реализацию муниципальных программ, всего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1 112 599,5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образования, молодежной политики и физической культуры и спорта в МО «Печорский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муниципальный округ»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369 966,7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культуры в МО 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«Печорский муниципальный округ»</a:t>
                      </a: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94 000,7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1.3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Содействие экономическому развитию и инвестиционной привлекательности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МО «Печорский муниципальный округ»</a:t>
                      </a: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3446,5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1.4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Обеспечение безопасности граждан на территории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МО «Печорский муниципальный округ»</a:t>
                      </a: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3068,8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Комплексное развитие систем коммунальной инфраструктуры и благоустройства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МО «Печорский муниципальный округ»</a:t>
                      </a: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269 489,5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1.6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Развитие транспортного обслуживания населения на территории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МО «Печорский муниципальный округ»</a:t>
                      </a: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222 380,4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6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Управление и обеспечение деятельности Администрации Печорского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муниципального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 округа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, 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создание условий для эффективного управления муниципальными финансами и муниципальным долгом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79 075,7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1.8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Формирование современной городской среды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МО «Печорский муниципальный округ»</a:t>
                      </a: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70976,9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Комплексное развитие сельских территорий муниципального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alibri"/>
                          <a:ea typeface="Tahoma"/>
                          <a:cs typeface="Times New Roman"/>
                        </a:rPr>
                        <a:t>образования «Печорский муниципальный округ»</a:t>
                      </a: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194,3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Непрограммные расходы, всего</a:t>
                      </a:r>
                      <a:r>
                        <a:rPr lang="ru-RU" sz="11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7318,7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15" marR="31115" marT="9525" marB="0" anchor="b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341313" indent="-3413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013"/>
              </a:spcBef>
              <a:buClrTx/>
              <a:buFontTx/>
              <a:buNone/>
              <a:defRPr/>
            </a:pPr>
            <a:endParaRPr lang="ru-RU" sz="4000" dirty="0" smtClean="0">
              <a:solidFill>
                <a:srgbClr val="EAEAEA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  <a:p>
            <a:pPr>
              <a:spcBef>
                <a:spcPts val="1813"/>
              </a:spcBef>
              <a:buClrTx/>
              <a:buFontTx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ea typeface="+mn-ea"/>
              </a:rPr>
              <a:t>Спасибо </a:t>
            </a:r>
          </a:p>
          <a:p>
            <a:pPr>
              <a:spcBef>
                <a:spcPts val="1813"/>
              </a:spcBef>
              <a:buClrTx/>
              <a:buFontTx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ea typeface="+mn-ea"/>
              </a:rPr>
              <a:t>за внимание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09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614544"/>
              </p:ext>
            </p:extLst>
          </p:nvPr>
        </p:nvGraphicFramePr>
        <p:xfrm>
          <a:off x="899592" y="620688"/>
          <a:ext cx="7632848" cy="5929414"/>
        </p:xfrm>
        <a:graphic>
          <a:graphicData uri="http://schemas.openxmlformats.org/drawingml/2006/table">
            <a:tbl>
              <a:tblPr/>
              <a:tblGrid>
                <a:gridCol w="5376863"/>
                <a:gridCol w="1031849"/>
                <a:gridCol w="1224136"/>
              </a:tblGrid>
              <a:tr h="758825">
                <a:tc gridSpan="3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    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7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Структура доходов бюджета МО «Печорский муниципальный округ»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7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за 2024 год</a:t>
                      </a:r>
                    </a:p>
                  </a:txBody>
                  <a:tcPr marL="5760" marR="5760" marT="576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Наименование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Сумма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% в общей сумме доходов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НАЛОГИ НА ПРИБЫЛЬ, ДОХОДЫ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93255,6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8,3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836">
                <a:tc>
                  <a:txBody>
                    <a:bodyPr/>
                    <a:lstStyle/>
                    <a:p>
                      <a:pPr marL="0" marR="0" lvl="0" indent="0" algn="just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НАЛОГИ НА ТОВАРЫ (РАБОТЫ, УСЛУГИ), РЕАЛИЗУЕМЫЕ НА  ТЕРРИТОРИИ РОССИЙСКОЙ ФЕДЕРАЦИИ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28367,2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2,5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НАЛОГИ НА СОВОКУПНЫЙ ДОХОД 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25487,2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2,3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НАЛОГИ НА ИМУЩЕСТВО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24863,3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2,2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ГОСУДАРСТВЕННАЯ ПОШЛИНА 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4109,4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0,3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                 7503,9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0,7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ПЛАТЕЖИ ПРИ ПОЛЬЗОВАНИИ ПРИРОДНЫМИ РЕСУРСАМИ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374,9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0,0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ДОХОДЫ ОТ ПРОДАЖИ МАТЕРИАЛЬНЫХ И НЕМАТЕРИАЛЬНЫХ   АКТИВОВ 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2" charset="0"/>
                        <a:cs typeface="Times New Roman" pitchFamily="16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9362,2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0,8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ШТРАФЫ, САНКЦИИ, ВОЗМЕЩЕНИЕ УЩЕРБА 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1140,9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0,1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ПРОЧИЕ НЕНАЛОГОВЫЕ ДОХОДЫ 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80,0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0,0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БЕЗВОЗМЕЗДНЫЕ ПОСТУПЛЕНИЯ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934 313,3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82,8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     Всего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1128857,9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100,0</a:t>
                      </a:r>
                    </a:p>
                  </a:txBody>
                  <a:tcPr marL="5760" marR="5760" marT="576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24094681"/>
              </p:ext>
            </p:extLst>
          </p:nvPr>
        </p:nvGraphicFramePr>
        <p:xfrm>
          <a:off x="-108520" y="0"/>
          <a:ext cx="9073008" cy="666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957784"/>
              </p:ext>
            </p:extLst>
          </p:nvPr>
        </p:nvGraphicFramePr>
        <p:xfrm>
          <a:off x="1918965" y="1484784"/>
          <a:ext cx="5840087" cy="4137773"/>
        </p:xfrm>
        <a:graphic>
          <a:graphicData uri="http://schemas.openxmlformats.org/drawingml/2006/table">
            <a:tbl>
              <a:tblPr/>
              <a:tblGrid>
                <a:gridCol w="2684704"/>
                <a:gridCol w="1014982"/>
                <a:gridCol w="1072830"/>
                <a:gridCol w="1067571"/>
              </a:tblGrid>
              <a:tr h="238866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Раздел бюджета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Исполнено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Calibri" pitchFamily="32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Темп роста 2024 года к 2023 году, %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2023 год (млн.руб.)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2024 год (млн.руб.)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042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ДОХОДЫ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– всего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2759,1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1128,9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40,9 %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07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Налоговые и неналоговые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100,6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194,6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193,4%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8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в % к доходам 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3,6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17,2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79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Безвозмездные поступления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2658,5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934,3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35,1%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88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в  % к доходам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96,4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82,8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50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РАСХОДЫ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– всего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2753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1119,9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40,7%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42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Дефицит(-)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Times New Roman" pitchFamily="16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2" charset="0"/>
                        <a:cs typeface="Times New Roman" pitchFamily="16" charset="0"/>
                      </a:endParaRP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х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08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Профицит(+)</a:t>
                      </a:r>
                    </a:p>
                  </a:txBody>
                  <a:tcPr marL="34920" marR="3492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6,1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2" charset="0"/>
                          <a:cs typeface="Times New Roman" pitchFamily="16" charset="0"/>
                        </a:rPr>
                        <a:t>9,0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0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х </a:t>
                      </a:r>
                    </a:p>
                  </a:txBody>
                  <a:tcPr marL="34920" marR="34920" marT="0" marB="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35696" y="332656"/>
            <a:ext cx="5904656" cy="624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6000"/>
              </a:lnSpc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 Исполнение бюджета МО «Печорский район»                   в 2023-2024 годах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68313" y="0"/>
            <a:ext cx="8226425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 anchorCtr="1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algn="ctr" defTabSz="449263" fontAlgn="base"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ea typeface="+mn-ea"/>
              </a:rPr>
              <a:t>Исполнение бюджета МО «Печорский район»</a:t>
            </a:r>
            <a:br>
              <a:rPr lang="ru-RU" sz="2400" b="1" dirty="0" smtClean="0">
                <a:solidFill>
                  <a:schemeClr val="tx1"/>
                </a:solidFill>
                <a:ea typeface="+mn-ea"/>
              </a:rPr>
            </a:br>
            <a:r>
              <a:rPr lang="ru-RU" sz="2400" b="1" dirty="0" smtClean="0">
                <a:solidFill>
                  <a:schemeClr val="tx1"/>
                </a:solidFill>
                <a:ea typeface="+mn-ea"/>
              </a:rPr>
              <a:t> в 2023-2024 годах (млн. руб.)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59583347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29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795465"/>
              </p:ext>
            </p:extLst>
          </p:nvPr>
        </p:nvGraphicFramePr>
        <p:xfrm>
          <a:off x="467544" y="620688"/>
          <a:ext cx="8208912" cy="5616723"/>
        </p:xfrm>
        <a:graphic>
          <a:graphicData uri="http://schemas.openxmlformats.org/drawingml/2006/table">
            <a:tbl>
              <a:tblPr/>
              <a:tblGrid>
                <a:gridCol w="760261"/>
                <a:gridCol w="5576443"/>
                <a:gridCol w="1008112"/>
                <a:gridCol w="864096"/>
              </a:tblGrid>
              <a:tr h="323433"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Структура расходов бюджета  МО «Печорский муниципальный округ» за 2024 год</a:t>
                      </a:r>
                    </a:p>
                  </a:txBody>
                  <a:tcPr marL="29160" marR="2916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40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Раздел</a:t>
                      </a:r>
                    </a:p>
                  </a:txBody>
                  <a:tcPr marL="29160" marR="2916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29160" marR="2916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Исполнение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</a:p>
                  </a:txBody>
                  <a:tcPr marL="29160" marR="2916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ts val="13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 от общей суммы</a:t>
                      </a:r>
                    </a:p>
                  </a:txBody>
                  <a:tcPr marL="29160" marR="29160" marT="0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84 511,8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latin typeface="Times New Roman"/>
                          <a:ea typeface="Calibri"/>
                          <a:cs typeface="Times New Roman"/>
                        </a:rPr>
                        <a:t>0200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Национальная оборона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3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457,0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1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0400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Национальная экономика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227 255,9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7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0500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Жилищно-коммунальное хозяйство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341 112,5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0600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Охрана окружающей среды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0700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363 416,9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0800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Культура и кинематография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93 421,4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1000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Социальная политика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7 779,8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8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1100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1538,4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1200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Средства массовой информации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232,9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4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1300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  <a:cs typeface="Times New Roman"/>
                        </a:rPr>
                        <a:t>Обслуживание государственного долга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1 119 918,2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210" marR="29210" marT="9525" marB="0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8204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Структура расходов 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МО «Печорский муниципальный округ» </a:t>
            </a:r>
            <a:r>
              <a:rPr lang="ru-RU" sz="2400" b="1" dirty="0" smtClean="0">
                <a:solidFill>
                  <a:schemeClr val="tx1"/>
                </a:solidFill>
              </a:rPr>
              <a:t>за 2024 год</a:t>
            </a:r>
          </a:p>
          <a:p>
            <a:endParaRPr lang="ru-RU" dirty="0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2537392565"/>
              </p:ext>
            </p:extLst>
          </p:nvPr>
        </p:nvGraphicFramePr>
        <p:xfrm>
          <a:off x="251520" y="549500"/>
          <a:ext cx="8892480" cy="5776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539552" y="188640"/>
            <a:ext cx="8713788" cy="40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 anchorCtr="1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</a:pPr>
            <a:r>
              <a:rPr lang="ru-RU" sz="1400" b="1" dirty="0">
                <a:solidFill>
                  <a:schemeClr val="tx1"/>
                </a:solidFill>
              </a:rPr>
              <a:t>Расходы по разделу</a:t>
            </a:r>
            <a:r>
              <a:rPr lang="ru-RU" sz="1400" dirty="0">
                <a:solidFill>
                  <a:schemeClr val="tx1"/>
                </a:solidFill>
              </a:rPr>
              <a:t> «</a:t>
            </a:r>
            <a:r>
              <a:rPr lang="ru-RU" sz="1400" b="1" dirty="0">
                <a:solidFill>
                  <a:schemeClr val="tx1"/>
                </a:solidFill>
              </a:rPr>
              <a:t>Образование» </a:t>
            </a:r>
            <a:r>
              <a:rPr lang="ru-RU" sz="1400" b="1" dirty="0" smtClean="0">
                <a:solidFill>
                  <a:schemeClr val="tx1"/>
                </a:solidFill>
              </a:rPr>
              <a:t> 363 416,9 </a:t>
            </a:r>
            <a:r>
              <a:rPr lang="ru-RU" sz="1400" dirty="0" smtClean="0">
                <a:solidFill>
                  <a:schemeClr val="tx1"/>
                </a:solidFill>
              </a:rPr>
              <a:t>тыс</a:t>
            </a:r>
            <a:r>
              <a:rPr lang="ru-RU" sz="1400" dirty="0">
                <a:solidFill>
                  <a:schemeClr val="tx1"/>
                </a:solidFill>
              </a:rPr>
              <a:t>. руб., </a:t>
            </a:r>
            <a:r>
              <a:rPr lang="ru-RU" sz="1400" dirty="0" smtClean="0">
                <a:solidFill>
                  <a:schemeClr val="tx1"/>
                </a:solidFill>
              </a:rPr>
              <a:t>98,1 </a:t>
            </a:r>
            <a:r>
              <a:rPr lang="ru-RU" sz="1400" dirty="0">
                <a:solidFill>
                  <a:schemeClr val="tx1"/>
                </a:solidFill>
              </a:rPr>
              <a:t>% к плану</a:t>
            </a:r>
          </a:p>
        </p:txBody>
      </p:sp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251520" y="593303"/>
            <a:ext cx="8676000" cy="6719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0" numCol="2" anchor="ctr">
            <a:spAutoFit/>
          </a:bodyPr>
          <a:lstStyle/>
          <a:p>
            <a:pPr algn="l"/>
            <a:r>
              <a:rPr lang="ru-RU" sz="105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</a:t>
            </a:r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130 314,6тыс. руб., в том числе:</a:t>
            </a:r>
            <a:endParaRPr lang="ru-RU" sz="105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-субсидии бюджетным учреждениям на финансовое обеспечение муниципального задания  и иные цели 128 699,9тыс. руб.:</a:t>
            </a:r>
          </a:p>
          <a:p>
            <a:pPr indent="180975" algn="l" defTabSz="266700"/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*дошкольные образование 43 933,0тыс. руб., </a:t>
            </a:r>
          </a:p>
          <a:p>
            <a:pPr indent="180975" algn="l"/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*общее образование 56 794,1тыс. руб., </a:t>
            </a:r>
          </a:p>
          <a:p>
            <a:pPr indent="180975" algn="l"/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*дополнительное образование 26 873,8тыс. руб.,</a:t>
            </a:r>
          </a:p>
          <a:p>
            <a:pPr indent="180975" algn="l"/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*учреждений по работе с молодежью 1099,0тыс. руб.</a:t>
            </a:r>
          </a:p>
          <a:p>
            <a:pPr marL="171450" indent="-171450" algn="l">
              <a:buFontTx/>
              <a:buChar char="-"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строительство и ремонт муниципальных дошкольных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учреждений 321,9 тыс.руб.</a:t>
            </a:r>
          </a:p>
          <a:p>
            <a:pPr marL="171450" indent="-171450" algn="l">
              <a:buFontTx/>
              <a:buChar char="-"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</a:t>
            </a: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патриотической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направленности 114,5тыс.руб.</a:t>
            </a:r>
          </a:p>
          <a:p>
            <a:pPr marL="171450" indent="-171450" algn="l">
              <a:buFontTx/>
              <a:buChar char="-"/>
            </a:pP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оддержка </a:t>
            </a: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добровольных (волонтерских) движений и некоммерческих организаций в целях реализации социокультурных проектов в сфере культуры и сохранения культурного наследия народов Российской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Федерации 24,0тыс.руб.</a:t>
            </a:r>
          </a:p>
          <a:p>
            <a:pPr marL="171450" indent="-171450" algn="l">
              <a:buFontTx/>
              <a:buChar char="-"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</a:t>
            </a: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осуществлению антинаркотической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пропаганды 46,8 тыс.руб.</a:t>
            </a:r>
          </a:p>
          <a:p>
            <a:pPr marL="171450" indent="-171450" algn="l">
              <a:buFontTx/>
              <a:buChar char="-"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физкультурно-оздоровительного комплекса открытого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типа 581,0тыс.руб.</a:t>
            </a:r>
            <a:endParaRPr lang="ru-RU" sz="10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мероприятий по  организации горячего питания обучающихся,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получающих начальное общее образование</a:t>
            </a:r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91,4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руб.; </a:t>
            </a:r>
            <a:endParaRPr lang="ru-RU" sz="10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Tx/>
              <a:buChar char="-"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 питания учащихся в общеобразовательных учреждениях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435,1 тыс.руб.</a:t>
            </a:r>
          </a:p>
          <a:p>
            <a:pPr marL="85725" algn="l">
              <a:buFontTx/>
              <a:buChar char="-"/>
            </a:pPr>
            <a:endParaRPr lang="ru-RU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endParaRPr lang="ru-RU" sz="105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ru-RU" sz="105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средств областного бюджета </a:t>
            </a:r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233 102,3 тыс. руб., в том числе: </a:t>
            </a:r>
            <a:endParaRPr lang="ru-RU" sz="105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государственных гарантий реализации прав на получение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общедоступного и бесплатного  190 352,4 тыс. руб., </a:t>
            </a:r>
          </a:p>
          <a:p>
            <a:pPr indent="266700"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*дошкольного образования 51 620,0 тыс. руб.</a:t>
            </a:r>
          </a:p>
          <a:p>
            <a:pPr indent="266700"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*общего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образования  131 807,1тыс. руб.</a:t>
            </a:r>
          </a:p>
          <a:p>
            <a:pPr lvl="0" indent="266700"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*дополнительного образования 6 925,3тыс. руб.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-осуществление  присмотра и ухода за детьми-инвалидами, детьми-сиротами и детьми, оставшихся без попечения родителей  795,8 тыс. руб.</a:t>
            </a:r>
          </a:p>
          <a:p>
            <a:pPr marL="171450" indent="-171450" algn="l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и обучение детей-инвалидов в 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учреждениях  733,8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marL="171450" indent="-171450" algn="l">
              <a:buFontTx/>
              <a:buChar char="-"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 организации питания в муниципальных общеобразовательных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учреждениях 4480,0 тыс.руб.</a:t>
            </a:r>
          </a:p>
          <a:p>
            <a:pPr marL="171450" indent="-171450" algn="l">
              <a:buFontTx/>
              <a:buChar char="-"/>
            </a:pP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выплату вознаграждения за выполнение функций классного руководителя педагогическим работникам образовательных учреждений  1 479,0 тыс. руб. </a:t>
            </a:r>
          </a:p>
          <a:p>
            <a:pPr algn="l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реализацию социальных гарантий, представляемых педагогическим работникам образовательных учреждений по муниципальным дошкольных бюджетным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учреждениям 920,0тыс.руб.</a:t>
            </a:r>
          </a:p>
          <a:p>
            <a:pPr algn="l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выплат ежемесячного денежного вознаграждения советникам директоров по воспитанию и взаимодействию с детскими общественными объединениями государственных, муниципальных общеобразовательных организаций, профессиональных образовательных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организаций 248,5тыс.руб.</a:t>
            </a:r>
          </a:p>
          <a:p>
            <a:pPr algn="l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ежемесячное денежное вознаграждение за классное руководство педагогическим работникам 20 520,5 тыс. руб. </a:t>
            </a:r>
          </a:p>
          <a:p>
            <a:pPr algn="l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организацию бесплатного горячего питания обучающихся, получающих начальное общее образование в государственных и муниципальных образовательных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организациях 9052,2 тыс.руб.</a:t>
            </a:r>
          </a:p>
          <a:p>
            <a:pPr algn="l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мероприятий по обеспечению деятельности советников директора по воспитанию и взаимодействию с детскими общественными объединениями в общеобразовательных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организациях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2248,6 тыс.руб.</a:t>
            </a:r>
          </a:p>
          <a:p>
            <a:pPr algn="l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компенсация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расходов по оплате коммунальных услуг работникам, проживающим в сельских населенных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пунктах 1379,9 тыс.руб.</a:t>
            </a:r>
          </a:p>
          <a:p>
            <a:pPr algn="l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государственных полномочий по выплате компенсации педагогическим работникам за работу по подготовке и проведению государственной итоговой аттестации по образовательным программам основного общего и среднего общего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образования 891,6тыс.руб.</a:t>
            </a:r>
          </a:p>
          <a:p>
            <a:pPr algn="l">
              <a:buFontTx/>
              <a:buChar char="-"/>
            </a:pPr>
            <a:endParaRPr lang="ru-RU" sz="95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ts val="13"/>
          </a:spcBef>
          <a:spcAft>
            <a:spcPts val="13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23826</TotalTime>
  <Words>3516</Words>
  <Application>Microsoft Office PowerPoint</Application>
  <PresentationFormat>Экран (4:3)</PresentationFormat>
  <Paragraphs>603</Paragraphs>
  <Slides>22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22</vt:i4>
      </vt:variant>
    </vt:vector>
  </HeadingPairs>
  <TitlesOfParts>
    <vt:vector size="43" baseType="lpstr">
      <vt:lpstr>Microsoft YaHei</vt:lpstr>
      <vt:lpstr>Arial</vt:lpstr>
      <vt:lpstr>Calibri</vt:lpstr>
      <vt:lpstr>Georgia</vt:lpstr>
      <vt:lpstr>Segoe UI</vt:lpstr>
      <vt:lpstr>Tahoma</vt:lpstr>
      <vt:lpstr>Times New Roman</vt:lpstr>
      <vt:lpstr>Trebuchet MS</vt:lpstr>
      <vt:lpstr>Wingdings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8_Тема Office</vt:lpstr>
      <vt:lpstr>9_Тема Office</vt:lpstr>
      <vt:lpstr>10_Тема Office</vt:lpstr>
      <vt:lpstr>11_Тема Office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1095</cp:revision>
  <cp:lastPrinted>2025-05-14T12:05:34Z</cp:lastPrinted>
  <dcterms:created xsi:type="dcterms:W3CDTF">1601-01-01T00:00:00Z</dcterms:created>
  <dcterms:modified xsi:type="dcterms:W3CDTF">2025-05-29T09:21:07Z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